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9" r:id="rId2"/>
    <p:sldId id="301" r:id="rId3"/>
    <p:sldId id="324" r:id="rId4"/>
    <p:sldId id="340" r:id="rId5"/>
    <p:sldId id="308" r:id="rId6"/>
    <p:sldId id="309" r:id="rId7"/>
    <p:sldId id="339" r:id="rId8"/>
    <p:sldId id="294" r:id="rId9"/>
    <p:sldId id="314" r:id="rId10"/>
    <p:sldId id="330" r:id="rId11"/>
    <p:sldId id="317" r:id="rId12"/>
    <p:sldId id="315" r:id="rId13"/>
    <p:sldId id="323" r:id="rId14"/>
    <p:sldId id="3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01B"/>
    <a:srgbClr val="205FA2"/>
    <a:srgbClr val="E3EFFB"/>
    <a:srgbClr val="FFF48F"/>
    <a:srgbClr val="804B1B"/>
    <a:srgbClr val="133C78"/>
    <a:srgbClr val="F3AB29"/>
    <a:srgbClr val="0D1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C66957-E3C0-4213-BFF5-843C613FD705}" v="187" dt="2025-07-13T23:23:37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CD5BB-959D-4D0E-9695-E87A0FC3CFE2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B0CF0-0E04-48DC-961A-F8EEED0A7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0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B0CF0-0E04-48DC-961A-F8EEED0A75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Raising pre-launch capital to accelerate MVP, finalize launch partnerships, and scale GTM.</a:t>
            </a:r>
          </a:p>
          <a:p>
            <a:pPr lvl="0"/>
            <a:r>
              <a:rPr lang="en-US" sz="1200" dirty="0"/>
              <a:t>Target Investor Fit:</a:t>
            </a:r>
          </a:p>
          <a:p>
            <a:pPr lvl="0"/>
            <a:r>
              <a:rPr lang="en-US" sz="1200" dirty="0"/>
              <a:t> Strategic capital ready to own the platform AI will run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E321B-A0C9-4CED-B1E7-3BBF1B9FAD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8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84A2B-A188-F889-35CC-8396EC797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6AF8C-C2CA-3480-E8FC-7A3FB966F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4ED8DA-0A56-9FEB-5315-11BFE4853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4CD57-7B84-48FA-D44D-A03600CE7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E321B-A0C9-4CED-B1E7-3BBF1B9FAD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293D-3841-A467-206E-A0DA072A0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5BA81-76AF-54BF-0ACE-02D93B9F7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069A-D629-5B59-1F64-D7330467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B397C-0DD7-1521-5F38-605F11963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80C5F-1122-71AD-CDCA-B779C012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FEA15-A53F-E5E7-3ECF-FEF00A87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88355-9569-805B-CC81-CF8B45C3A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55ECA-831A-9D69-8C07-ECB58853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164AE-20CB-D88B-1A71-46A3309F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0854-3320-A123-338C-B6BF6CAA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5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343AED-DF9C-552B-97FE-0337815CB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F20C-4F76-FC24-BD5D-3ADEC05F4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7FDDE-A724-5AC4-690E-27D70C7E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FC212-D96D-B8E1-7F84-0FFF1C83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718E-64E3-2FBC-6B03-573356A3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5225-8206-1314-EA2C-D178E8DC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4624D-ABC9-F302-CD34-C8E517CDF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BAED9-912B-1292-C06D-887320EE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73086-B5AC-88A6-DB2A-901D4FA79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E1CA-5105-236F-5511-E4B13486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2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CC9E-73D3-2F56-83BB-CFDF72A1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DC939-2468-A6E2-BCB4-04D54DDE7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24606-0D96-5F1B-3BD1-0F6DBD53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84422-0482-65AD-BF44-D64F9A33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20D0-FA53-B8F7-8E4E-9B27AFD4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1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AD85-9D8C-8FBF-3941-13EC9B54E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4000-F220-E89D-1783-273D2CA03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FE891-FF9E-4AA0-0B5C-C6C9EDADB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F7A56-6961-0A1C-E1A6-5AA7587C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7BD0F-F182-FD40-E8BF-D40FE15B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64F01-8220-0018-1CB6-081CB74C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6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2ED0-EDFC-D7B7-8276-41EA8437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F6472-0711-2171-7645-8C565ADFE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B262-832A-869E-2E65-23732F259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DC65D5-4EBA-13E5-2EDF-7D86213C4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1ABF4-880B-5E96-7DDA-1F2B559E4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BD21D8-1F7F-62EA-03B6-D0D6A882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0CA769-8A83-C8A4-AE83-E012358F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C0E3A8-4A03-5138-6C97-2FD68BDE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5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DDB5-D27D-0448-713B-215C9FD4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D8CB4-93DF-92C5-6AD2-984B3EEC3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41BBF-5A7A-5A38-0515-6FD5B799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7A143-AF2B-85F4-F62A-3D7B6754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6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E8401-FCA2-A6D5-08C9-2CC12D74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E7607-0D16-29B6-ACE2-7F0DC3DF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139EF-A572-9FF8-83C3-C6D6F650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76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20A3-01C4-38E5-8281-81ABD4D8B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E1311-3C73-189D-F480-BDA2D8A3F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9D2DF-40C3-D88D-DE0F-E785242A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850E3-3B2C-51ED-A2D0-C0CD6276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D7FE3-518A-D407-5721-7A3F99A5D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97E23-1EA5-9E5B-E79A-1F46D2B3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66127-8283-72C2-DBD4-A9315A358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015D5-79DA-DF12-9170-E4E8C0791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25060-A631-0FF0-FC1A-6FDCA2935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B4CCD-FCD0-BC13-115F-F2A710A1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A066D-212D-8413-FE9C-F7372E0C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833E7-8E9D-C4D3-9AEF-90B51434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4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8A9D1-8348-3F1E-4BBD-43D3F0A5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ED861-BC23-CE4A-D3E0-6399F80B5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F1E62-897E-1A64-D5CC-D91650F7C5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5684B5-E7AD-47B7-8842-B12D6820E159}" type="datetimeFigureOut">
              <a:rPr lang="en-US" smtClean="0"/>
              <a:t>7/15/2025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74775-F716-B2E6-5293-C1DD8FA81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925D2-72F9-C540-FB29-3A9C44C93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5C16FF-16DE-46E4-8445-C22EE5255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5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hyperlink" Target="https://www.prnewswire.com/news-releases/alert-logic-and-sungard-as-expand-partnership-to-deliver-managed-detection-and-response-solution-301408307.html" TargetMode="External"/><Relationship Id="rId26" Type="http://schemas.openxmlformats.org/officeDocument/2006/relationships/hyperlink" Target="https://ar.inspiredpencil.com/pictures-2023/shell-oil-logo-history" TargetMode="External"/><Relationship Id="rId39" Type="http://schemas.openxmlformats.org/officeDocument/2006/relationships/image" Target="../media/image65.png"/><Relationship Id="rId21" Type="http://schemas.openxmlformats.org/officeDocument/2006/relationships/image" Target="../media/image55.png"/><Relationship Id="rId34" Type="http://schemas.openxmlformats.org/officeDocument/2006/relationships/hyperlink" Target="https://www.thinjack.co.uk/about/fmc-technologies-2/" TargetMode="External"/><Relationship Id="rId42" Type="http://schemas.openxmlformats.org/officeDocument/2006/relationships/image" Target="../media/image66.png"/><Relationship Id="rId47" Type="http://schemas.openxmlformats.org/officeDocument/2006/relationships/hyperlink" Target="https://www.alumnihall.com/craftique/lsu-magnet-lsu-logo-12-12758" TargetMode="External"/><Relationship Id="rId50" Type="http://schemas.openxmlformats.org/officeDocument/2006/relationships/image" Target="../media/image70.jpeg"/><Relationship Id="rId7" Type="http://schemas.openxmlformats.org/officeDocument/2006/relationships/image" Target="../media/image45.jpeg"/><Relationship Id="rId2" Type="http://schemas.openxmlformats.org/officeDocument/2006/relationships/image" Target="../media/image43.png"/><Relationship Id="rId16" Type="http://schemas.openxmlformats.org/officeDocument/2006/relationships/hyperlink" Target="https://es.wikipedia.org/wiki/Salesforce" TargetMode="External"/><Relationship Id="rId29" Type="http://schemas.openxmlformats.org/officeDocument/2006/relationships/image" Target="../media/image59.png"/><Relationship Id="rId11" Type="http://schemas.openxmlformats.org/officeDocument/2006/relationships/image" Target="../media/image49.jpeg"/><Relationship Id="rId24" Type="http://schemas.openxmlformats.org/officeDocument/2006/relationships/hyperlink" Target="https://ar.inspiredpencil.com/pictures-2023/mckesson-logo" TargetMode="External"/><Relationship Id="rId32" Type="http://schemas.openxmlformats.org/officeDocument/2006/relationships/hyperlink" Target="https://www.logo.wine/logo/NRG_Energy" TargetMode="External"/><Relationship Id="rId37" Type="http://schemas.openxmlformats.org/officeDocument/2006/relationships/image" Target="../media/image64.svg"/><Relationship Id="rId40" Type="http://schemas.microsoft.com/office/2007/relationships/hdphoto" Target="../media/hdphoto5.wdp"/><Relationship Id="rId45" Type="http://schemas.openxmlformats.org/officeDocument/2006/relationships/image" Target="../media/image67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23" Type="http://schemas.openxmlformats.org/officeDocument/2006/relationships/image" Target="../media/image56.png"/><Relationship Id="rId28" Type="http://schemas.openxmlformats.org/officeDocument/2006/relationships/hyperlink" Target="https://logowik.com/calpine-logo-vector-svg-pdf-ai-eps-cdr-free-download-16338.html" TargetMode="External"/><Relationship Id="rId36" Type="http://schemas.openxmlformats.org/officeDocument/2006/relationships/image" Target="../media/image63.png"/><Relationship Id="rId49" Type="http://schemas.openxmlformats.org/officeDocument/2006/relationships/image" Target="../media/image69.jpeg"/><Relationship Id="rId10" Type="http://schemas.openxmlformats.org/officeDocument/2006/relationships/image" Target="../media/image48.jpeg"/><Relationship Id="rId19" Type="http://schemas.openxmlformats.org/officeDocument/2006/relationships/image" Target="../media/image54.jpeg"/><Relationship Id="rId31" Type="http://schemas.openxmlformats.org/officeDocument/2006/relationships/image" Target="../media/image60.png"/><Relationship Id="rId44" Type="http://schemas.openxmlformats.org/officeDocument/2006/relationships/hyperlink" Target="https://compliance.gwu.edu/george-washington-university-name-logo-seal-and-color-usage" TargetMode="External"/><Relationship Id="rId52" Type="http://schemas.openxmlformats.org/officeDocument/2006/relationships/image" Target="../media/image72.jpeg"/><Relationship Id="rId4" Type="http://schemas.openxmlformats.org/officeDocument/2006/relationships/hyperlink" Target="https://www.prepa-laurea.com/tout-savoir-admissions-paralleles-ast2-edhec-business-school/" TargetMode="External"/><Relationship Id="rId9" Type="http://schemas.openxmlformats.org/officeDocument/2006/relationships/image" Target="../media/image47.jpg"/><Relationship Id="rId14" Type="http://schemas.openxmlformats.org/officeDocument/2006/relationships/hyperlink" Target="https://pluspng.com/ibm-logo-png-6185.html" TargetMode="External"/><Relationship Id="rId22" Type="http://schemas.openxmlformats.org/officeDocument/2006/relationships/hyperlink" Target="https://1000logos.net/raytheon-logo/" TargetMode="External"/><Relationship Id="rId27" Type="http://schemas.openxmlformats.org/officeDocument/2006/relationships/image" Target="../media/image58.jpeg"/><Relationship Id="rId30" Type="http://schemas.openxmlformats.org/officeDocument/2006/relationships/hyperlink" Target="https://logos-world.net/bp-logo/" TargetMode="External"/><Relationship Id="rId35" Type="http://schemas.openxmlformats.org/officeDocument/2006/relationships/image" Target="../media/image62.png"/><Relationship Id="rId43" Type="http://schemas.microsoft.com/office/2007/relationships/hdphoto" Target="../media/hdphoto6.wdp"/><Relationship Id="rId48" Type="http://schemas.openxmlformats.org/officeDocument/2006/relationships/image" Target="../media/image68.jpeg"/><Relationship Id="rId8" Type="http://schemas.openxmlformats.org/officeDocument/2006/relationships/image" Target="../media/image46.jpeg"/><Relationship Id="rId51" Type="http://schemas.openxmlformats.org/officeDocument/2006/relationships/image" Target="../media/image71.jpeg"/><Relationship Id="rId3" Type="http://schemas.microsoft.com/office/2007/relationships/hdphoto" Target="../media/hdphoto4.wdp"/><Relationship Id="rId12" Type="http://schemas.openxmlformats.org/officeDocument/2006/relationships/image" Target="../media/image50.jpeg"/><Relationship Id="rId17" Type="http://schemas.openxmlformats.org/officeDocument/2006/relationships/image" Target="../media/image53.jpeg"/><Relationship Id="rId25" Type="http://schemas.openxmlformats.org/officeDocument/2006/relationships/image" Target="../media/image57.png"/><Relationship Id="rId33" Type="http://schemas.openxmlformats.org/officeDocument/2006/relationships/image" Target="../media/image61.png"/><Relationship Id="rId38" Type="http://schemas.openxmlformats.org/officeDocument/2006/relationships/hyperlink" Target="https://worldvectorlogo.com/logo/apple-2" TargetMode="External"/><Relationship Id="rId46" Type="http://schemas.microsoft.com/office/2007/relationships/hdphoto" Target="../media/hdphoto7.wdp"/><Relationship Id="rId20" Type="http://schemas.openxmlformats.org/officeDocument/2006/relationships/hyperlink" Target="https://newsroom.ibm.com/2024-05-15-Palo-Alto-Networks-and-IBM-to-Jointly-Provide-AI-powered-Security-Offerings-IBM-to-Deliver-Security-Consulting-Services-Across-Palo-Alto-Networks-Security-Platforms" TargetMode="External"/><Relationship Id="rId41" Type="http://schemas.openxmlformats.org/officeDocument/2006/relationships/hyperlink" Target="https://ar.inspiredpencil.com/pictures-2023/chevron-lo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owik.com/iese-business-school-logo-vector-49588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ar.inspiredpencil.com/pictures-2023/newspaper-powerpoint-templat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r.inspiredpencil.com/pictures-2023/newspaper-powerpoint-templates" TargetMode="Externa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indevin.gr/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umnihall.com/craftique/lsu-magnet-lsu-logo-12-12758" TargetMode="External"/><Relationship Id="rId11" Type="http://schemas.openxmlformats.org/officeDocument/2006/relationships/hyperlink" Target="https://whnt.com/business/press-releases/cision/20221013CG00968/the-cfos-have-spoken-new-research-from-jefferson-wells-finds-digitization-talent-attraction-and-cybersecurity-are-keeping-finance-leaders-up-at-night/" TargetMode="External"/><Relationship Id="rId5" Type="http://schemas.openxmlformats.org/officeDocument/2006/relationships/image" Target="../media/image37.jpeg"/><Relationship Id="rId10" Type="http://schemas.openxmlformats.org/officeDocument/2006/relationships/image" Target="../media/image40.jpeg"/><Relationship Id="rId4" Type="http://schemas.openxmlformats.org/officeDocument/2006/relationships/image" Target="../media/image36.jpeg"/><Relationship Id="rId9" Type="http://schemas.openxmlformats.org/officeDocument/2006/relationships/hyperlink" Target="https://firstteegreaterchicago.org/1200px-lockton_companies_logo-sv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594EA-5774-543A-9345-683F726D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AI-generated content may be incorrect.">
            <a:extLst>
              <a:ext uri="{FF2B5EF4-FFF2-40B4-BE49-F238E27FC236}">
                <a16:creationId xmlns:a16="http://schemas.microsoft.com/office/drawing/2014/main" id="{0671E6AA-A33B-FFA0-3686-CEE2F2EB6E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872" y="5891239"/>
            <a:ext cx="1590203" cy="40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5A66A6-C9BF-4A4B-8070-4BDD043426F8}"/>
              </a:ext>
            </a:extLst>
          </p:cNvPr>
          <p:cNvSpPr txBox="1"/>
          <p:nvPr/>
        </p:nvSpPr>
        <p:spPr>
          <a:xfrm>
            <a:off x="4796590" y="6297775"/>
            <a:ext cx="286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</a:t>
            </a:r>
            <a:r>
              <a:rPr lang="en-US" sz="1400" b="1" dirty="0">
                <a:solidFill>
                  <a:srgbClr val="F06A35"/>
                </a:solidFill>
              </a:rPr>
              <a:t>scaleteam6</a:t>
            </a:r>
            <a:r>
              <a:rPr lang="en-US" sz="1400" b="1" dirty="0"/>
              <a:t> </a:t>
            </a:r>
            <a:r>
              <a:rPr lang="en-US" sz="1400" dirty="0"/>
              <a:t>portfolio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52AB3-7164-66CF-4D62-3DD6436367E3}"/>
              </a:ext>
            </a:extLst>
          </p:cNvPr>
          <p:cNvSpPr txBox="1"/>
          <p:nvPr/>
        </p:nvSpPr>
        <p:spPr>
          <a:xfrm>
            <a:off x="2779685" y="4794750"/>
            <a:ext cx="663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0556E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Security</a:t>
            </a:r>
            <a:r>
              <a:rPr lang="en-US" sz="2800" b="1" dirty="0">
                <a:solidFill>
                  <a:srgbClr val="A24444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  Integrity   </a:t>
            </a:r>
            <a:r>
              <a:rPr lang="en-US" sz="2800" b="1" dirty="0">
                <a:solidFill>
                  <a:srgbClr val="325A3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Accuracy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2C8032-57CC-67AA-D6A7-A06074F2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06" y="252448"/>
            <a:ext cx="493818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9C9BB-F1F7-5A55-67F3-22153F97F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EBF9-B3D9-D18A-9DC8-9DD70ED1F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413"/>
          </a:xfrm>
        </p:spPr>
        <p:txBody>
          <a:bodyPr/>
          <a:lstStyle/>
          <a:p>
            <a:r>
              <a:rPr lang="en-US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Product Roadmap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39B9C-9394-B095-C64F-1917A74FD676}"/>
              </a:ext>
            </a:extLst>
          </p:cNvPr>
          <p:cNvSpPr txBox="1"/>
          <p:nvPr/>
        </p:nvSpPr>
        <p:spPr>
          <a:xfrm rot="16200000">
            <a:off x="736957" y="2178093"/>
            <a:ext cx="138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112F4B"/>
                </a:solidFill>
              </a:rPr>
              <a:t>PHASE 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BAA3E6-D98F-8CDF-A162-3C61D3B62E6B}"/>
              </a:ext>
            </a:extLst>
          </p:cNvPr>
          <p:cNvSpPr txBox="1"/>
          <p:nvPr/>
        </p:nvSpPr>
        <p:spPr>
          <a:xfrm>
            <a:off x="2406650" y="1405613"/>
            <a:ext cx="285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Vanguards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04CA5-E930-80AB-EEB3-23DEEA005C0A}"/>
              </a:ext>
            </a:extLst>
          </p:cNvPr>
          <p:cNvSpPr txBox="1"/>
          <p:nvPr/>
        </p:nvSpPr>
        <p:spPr>
          <a:xfrm>
            <a:off x="6667500" y="1812001"/>
            <a:ext cx="523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Integrates with existing commercial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Provides Enhanced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Provides Data Integrity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Provides Output Accurcy Verification</a:t>
            </a:r>
          </a:p>
          <a:p>
            <a:endParaRPr lang="en-US" b="1" dirty="0">
              <a:solidFill>
                <a:srgbClr val="205FA2"/>
              </a:solidFill>
              <a:effectLst>
                <a:glow rad="228600">
                  <a:srgbClr val="F5F2EB">
                    <a:alpha val="40000"/>
                  </a:srgbClr>
                </a:glow>
              </a:effectLst>
              <a:cs typeface="Biome" panose="020B05030302040208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D54E6A5-A124-5F7F-EFA4-4DEABDF5939E}"/>
              </a:ext>
            </a:extLst>
          </p:cNvPr>
          <p:cNvSpPr/>
          <p:nvPr/>
        </p:nvSpPr>
        <p:spPr>
          <a:xfrm>
            <a:off x="1787123" y="3524913"/>
            <a:ext cx="4521200" cy="1066183"/>
          </a:xfrm>
          <a:prstGeom prst="roundRect">
            <a:avLst/>
          </a:prstGeom>
          <a:solidFill>
            <a:srgbClr val="B4A472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D335E-491D-28AB-3AE3-DA6048C0092E}"/>
              </a:ext>
            </a:extLst>
          </p:cNvPr>
          <p:cNvSpPr txBox="1"/>
          <p:nvPr/>
        </p:nvSpPr>
        <p:spPr>
          <a:xfrm rot="16200000">
            <a:off x="786512" y="3872943"/>
            <a:ext cx="138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25A30"/>
                </a:solidFill>
              </a:rPr>
              <a:t>PHASE  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E6475B-9FE5-3D71-4B22-FE6BE0018A19}"/>
              </a:ext>
            </a:extLst>
          </p:cNvPr>
          <p:cNvSpPr/>
          <p:nvPr/>
        </p:nvSpPr>
        <p:spPr>
          <a:xfrm>
            <a:off x="1906171" y="3695569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985317-F078-4799-9BDA-D94FE1CDCCAC}"/>
              </a:ext>
            </a:extLst>
          </p:cNvPr>
          <p:cNvSpPr/>
          <p:nvPr/>
        </p:nvSpPr>
        <p:spPr>
          <a:xfrm>
            <a:off x="3419073" y="3695569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13C9790-15DB-89B1-6CE2-6AE761504B19}"/>
              </a:ext>
            </a:extLst>
          </p:cNvPr>
          <p:cNvSpPr/>
          <p:nvPr/>
        </p:nvSpPr>
        <p:spPr>
          <a:xfrm>
            <a:off x="4931976" y="3695569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B9A7C-F850-9E50-E7BD-6C174B9DBE3D}"/>
              </a:ext>
            </a:extLst>
          </p:cNvPr>
          <p:cNvSpPr txBox="1"/>
          <p:nvPr/>
        </p:nvSpPr>
        <p:spPr>
          <a:xfrm>
            <a:off x="1906168" y="2979977"/>
            <a:ext cx="4283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Seraphim Platform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13610-2988-DA3F-FB05-F300DBE77070}"/>
              </a:ext>
            </a:extLst>
          </p:cNvPr>
          <p:cNvSpPr txBox="1"/>
          <p:nvPr/>
        </p:nvSpPr>
        <p:spPr>
          <a:xfrm>
            <a:off x="1906168" y="3815702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-150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90D18A-EA08-98FE-58D2-E62C56C4FEC0}"/>
              </a:ext>
            </a:extLst>
          </p:cNvPr>
          <p:cNvSpPr txBox="1"/>
          <p:nvPr/>
        </p:nvSpPr>
        <p:spPr>
          <a:xfrm>
            <a:off x="3419072" y="3815702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-150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Marketplace</a:t>
            </a:r>
            <a:endParaRPr lang="en-US" b="1" spc="-150" dirty="0">
              <a:solidFill>
                <a:srgbClr val="325A30"/>
              </a:solidFill>
              <a:effectLst>
                <a:glow rad="228600">
                  <a:srgbClr val="F5F2EB">
                    <a:alpha val="40000"/>
                  </a:srgbClr>
                </a:glow>
              </a:effectLst>
              <a:cs typeface="Biome" panose="020B05030302040208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503047-6310-C1F7-88A0-FE7CC64ACE07}"/>
              </a:ext>
            </a:extLst>
          </p:cNvPr>
          <p:cNvSpPr txBox="1"/>
          <p:nvPr/>
        </p:nvSpPr>
        <p:spPr>
          <a:xfrm>
            <a:off x="4931975" y="3815702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Resiliency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01FE0-C8F0-8B76-00FA-2A18C928E35B}"/>
              </a:ext>
            </a:extLst>
          </p:cNvPr>
          <p:cNvSpPr txBox="1"/>
          <p:nvPr/>
        </p:nvSpPr>
        <p:spPr>
          <a:xfrm>
            <a:off x="6746923" y="3622474"/>
            <a:ext cx="53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Adds Controlled Auditable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Provides Enhanced Continuity &amp; Resiliency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Adds a Community Marketplace</a:t>
            </a:r>
          </a:p>
          <a:p>
            <a:endParaRPr lang="en-US" b="1" dirty="0">
              <a:solidFill>
                <a:srgbClr val="325A30"/>
              </a:solidFill>
              <a:effectLst>
                <a:glow rad="228600">
                  <a:srgbClr val="F5F2EB">
                    <a:alpha val="40000"/>
                  </a:srgbClr>
                </a:glow>
              </a:effectLst>
              <a:cs typeface="Biome" panose="020B05030302040208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E10BF-A43B-7D1C-4A94-0E28A29BD0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7944" t="16722" r="17415" b="11981"/>
          <a:stretch>
            <a:fillRect/>
          </a:stretch>
        </p:blipFill>
        <p:spPr>
          <a:xfrm>
            <a:off x="200800" y="4336430"/>
            <a:ext cx="1027875" cy="1086394"/>
          </a:xfrm>
          <a:prstGeom prst="rect">
            <a:avLst/>
          </a:prstGeom>
        </p:spPr>
      </p:pic>
      <p:pic>
        <p:nvPicPr>
          <p:cNvPr id="9" name="Picture 8" descr="A logo of a robot&#10;&#10;AI-generated content may be incorrect.">
            <a:extLst>
              <a:ext uri="{FF2B5EF4-FFF2-40B4-BE49-F238E27FC236}">
                <a16:creationId xmlns:a16="http://schemas.microsoft.com/office/drawing/2014/main" id="{0C7038E5-5DD6-DD98-26E8-98C1D959E7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23" y="1820901"/>
            <a:ext cx="1123119" cy="1123119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D4D3B62-66D9-72ED-2471-BF0E288A5AE0}"/>
              </a:ext>
            </a:extLst>
          </p:cNvPr>
          <p:cNvSpPr/>
          <p:nvPr/>
        </p:nvSpPr>
        <p:spPr>
          <a:xfrm>
            <a:off x="1693845" y="1964790"/>
            <a:ext cx="4521200" cy="950912"/>
          </a:xfrm>
          <a:prstGeom prst="roundRect">
            <a:avLst/>
          </a:prstGeom>
          <a:solidFill>
            <a:srgbClr val="A7B6C5"/>
          </a:solidFill>
          <a:ln>
            <a:solidFill>
              <a:srgbClr val="A7B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2F4B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A93A711-188D-0FC3-8318-0476AE1DB5A5}"/>
              </a:ext>
            </a:extLst>
          </p:cNvPr>
          <p:cNvSpPr/>
          <p:nvPr/>
        </p:nvSpPr>
        <p:spPr>
          <a:xfrm>
            <a:off x="1812893" y="2135446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E2348F0-2362-BEC4-FC9C-8EC9018E86FC}"/>
              </a:ext>
            </a:extLst>
          </p:cNvPr>
          <p:cNvSpPr/>
          <p:nvPr/>
        </p:nvSpPr>
        <p:spPr>
          <a:xfrm>
            <a:off x="3325795" y="2135446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FBC0C3-12ED-6FC0-9E50-90918AC7F454}"/>
              </a:ext>
            </a:extLst>
          </p:cNvPr>
          <p:cNvSpPr/>
          <p:nvPr/>
        </p:nvSpPr>
        <p:spPr>
          <a:xfrm>
            <a:off x="4838698" y="2135446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73775E-8EDB-0CB0-FC7E-30B8596FE6E0}"/>
              </a:ext>
            </a:extLst>
          </p:cNvPr>
          <p:cNvSpPr txBox="1"/>
          <p:nvPr/>
        </p:nvSpPr>
        <p:spPr>
          <a:xfrm>
            <a:off x="1812890" y="2255579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Security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49EF6C-B681-7D2A-3584-D3D22ABD1940}"/>
              </a:ext>
            </a:extLst>
          </p:cNvPr>
          <p:cNvSpPr txBox="1"/>
          <p:nvPr/>
        </p:nvSpPr>
        <p:spPr>
          <a:xfrm>
            <a:off x="3325794" y="2255579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Integrity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39DBAC-D837-F774-55F1-67300DEF1E66}"/>
              </a:ext>
            </a:extLst>
          </p:cNvPr>
          <p:cNvSpPr txBox="1"/>
          <p:nvPr/>
        </p:nvSpPr>
        <p:spPr>
          <a:xfrm>
            <a:off x="4838697" y="2255579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Accuracy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5D2DD-685C-A2AB-446D-73E754644020}"/>
              </a:ext>
            </a:extLst>
          </p:cNvPr>
          <p:cNvSpPr txBox="1"/>
          <p:nvPr/>
        </p:nvSpPr>
        <p:spPr>
          <a:xfrm rot="16200000">
            <a:off x="811891" y="5233279"/>
            <a:ext cx="138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25A30"/>
                </a:solidFill>
              </a:rPr>
              <a:t>PHASE  3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0BC126-8656-E04A-48C2-46C48238D1E9}"/>
              </a:ext>
            </a:extLst>
          </p:cNvPr>
          <p:cNvSpPr/>
          <p:nvPr/>
        </p:nvSpPr>
        <p:spPr>
          <a:xfrm>
            <a:off x="1782435" y="4840890"/>
            <a:ext cx="4521200" cy="1066183"/>
          </a:xfrm>
          <a:prstGeom prst="roundRect">
            <a:avLst/>
          </a:prstGeom>
          <a:solidFill>
            <a:srgbClr val="B4A472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1779E6E-0542-2877-E9F6-EDE0DC38AFAC}"/>
              </a:ext>
            </a:extLst>
          </p:cNvPr>
          <p:cNvSpPr/>
          <p:nvPr/>
        </p:nvSpPr>
        <p:spPr>
          <a:xfrm>
            <a:off x="1901483" y="5011546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D3BDE74-65B2-CED4-7934-62D8C99B6988}"/>
              </a:ext>
            </a:extLst>
          </p:cNvPr>
          <p:cNvSpPr/>
          <p:nvPr/>
        </p:nvSpPr>
        <p:spPr>
          <a:xfrm>
            <a:off x="3414385" y="5011546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2C507CB-EA88-5191-4863-C2C8525A8F35}"/>
              </a:ext>
            </a:extLst>
          </p:cNvPr>
          <p:cNvSpPr/>
          <p:nvPr/>
        </p:nvSpPr>
        <p:spPr>
          <a:xfrm>
            <a:off x="4927288" y="5011546"/>
            <a:ext cx="1257300" cy="609600"/>
          </a:xfrm>
          <a:prstGeom prst="roundRect">
            <a:avLst/>
          </a:prstGeom>
          <a:solidFill>
            <a:srgbClr val="FFFFFF"/>
          </a:solidFill>
          <a:ln>
            <a:solidFill>
              <a:srgbClr val="325A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98C248-51BA-ED5B-9B09-528EEDFEB518}"/>
              </a:ext>
            </a:extLst>
          </p:cNvPr>
          <p:cNvSpPr txBox="1"/>
          <p:nvPr/>
        </p:nvSpPr>
        <p:spPr>
          <a:xfrm>
            <a:off x="1901480" y="5131679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AI Studio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47622A-5DD9-5FBF-A789-F3D9C4701849}"/>
              </a:ext>
            </a:extLst>
          </p:cNvPr>
          <p:cNvSpPr txBox="1"/>
          <p:nvPr/>
        </p:nvSpPr>
        <p:spPr>
          <a:xfrm>
            <a:off x="3414384" y="5131679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-150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Multiplatform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C4AB30-8265-FC31-57C7-8CD33126F99E}"/>
              </a:ext>
            </a:extLst>
          </p:cNvPr>
          <p:cNvSpPr txBox="1"/>
          <p:nvPr/>
        </p:nvSpPr>
        <p:spPr>
          <a:xfrm>
            <a:off x="4927287" y="5131679"/>
            <a:ext cx="1257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Full Stack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897433-1235-DBD7-CAE4-3047BA5A0354}"/>
              </a:ext>
            </a:extLst>
          </p:cNvPr>
          <p:cNvSpPr txBox="1"/>
          <p:nvPr/>
        </p:nvSpPr>
        <p:spPr>
          <a:xfrm>
            <a:off x="6764419" y="4840890"/>
            <a:ext cx="5354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Integrates with Others or Is Self Contained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Full AI Stack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25A3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Extendable Multimodal Workflows &amp; UI’s</a:t>
            </a:r>
          </a:p>
          <a:p>
            <a:endParaRPr lang="en-US" b="1" dirty="0">
              <a:solidFill>
                <a:srgbClr val="325A30"/>
              </a:solidFill>
              <a:effectLst>
                <a:glow rad="228600">
                  <a:srgbClr val="F5F2EB">
                    <a:alpha val="40000"/>
                  </a:srgbClr>
                </a:glow>
              </a:effectLst>
              <a:cs typeface="Biome" panose="020B05030302040208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AF62F3E-F60F-CFA6-4319-BBB6A73E1256}"/>
              </a:ext>
            </a:extLst>
          </p:cNvPr>
          <p:cNvSpPr/>
          <p:nvPr/>
        </p:nvSpPr>
        <p:spPr>
          <a:xfrm>
            <a:off x="6280104" y="1977291"/>
            <a:ext cx="400111" cy="400857"/>
          </a:xfrm>
          <a:prstGeom prst="ellipse">
            <a:avLst/>
          </a:prstGeom>
          <a:solidFill>
            <a:srgbClr val="205FA2"/>
          </a:solidFill>
          <a:ln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D325F55-FF50-30FA-51CF-37B3618D89B4}"/>
              </a:ext>
            </a:extLst>
          </p:cNvPr>
          <p:cNvSpPr/>
          <p:nvPr/>
        </p:nvSpPr>
        <p:spPr>
          <a:xfrm>
            <a:off x="6280104" y="2546961"/>
            <a:ext cx="400111" cy="4008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E1F5F2-70F1-DF5A-1D03-8766EB7A995A}"/>
              </a:ext>
            </a:extLst>
          </p:cNvPr>
          <p:cNvSpPr txBox="1"/>
          <p:nvPr/>
        </p:nvSpPr>
        <p:spPr>
          <a:xfrm>
            <a:off x="6138832" y="2059470"/>
            <a:ext cx="72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POC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839DAA-1FD8-B6B8-EBDF-8A136BAECF56}"/>
              </a:ext>
            </a:extLst>
          </p:cNvPr>
          <p:cNvSpPr txBox="1"/>
          <p:nvPr/>
        </p:nvSpPr>
        <p:spPr>
          <a:xfrm>
            <a:off x="6117880" y="2617650"/>
            <a:ext cx="72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05FA2"/>
                </a:solidFill>
              </a:rPr>
              <a:t>MVP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871F9DF-21EA-342E-9FEF-CA45DAB9AA66}"/>
              </a:ext>
            </a:extLst>
          </p:cNvPr>
          <p:cNvSpPr/>
          <p:nvPr/>
        </p:nvSpPr>
        <p:spPr>
          <a:xfrm>
            <a:off x="6364308" y="3866309"/>
            <a:ext cx="400111" cy="4008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1828E1-8532-E6C8-4AA7-279FA7F3E4A4}"/>
              </a:ext>
            </a:extLst>
          </p:cNvPr>
          <p:cNvSpPr txBox="1"/>
          <p:nvPr/>
        </p:nvSpPr>
        <p:spPr>
          <a:xfrm>
            <a:off x="6202084" y="3936998"/>
            <a:ext cx="72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05FA2"/>
                </a:solidFill>
              </a:rPr>
              <a:t>R2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06D225D-D12C-70B0-F4AF-FFFF89B48A5D}"/>
              </a:ext>
            </a:extLst>
          </p:cNvPr>
          <p:cNvSpPr/>
          <p:nvPr/>
        </p:nvSpPr>
        <p:spPr>
          <a:xfrm>
            <a:off x="6346812" y="5048695"/>
            <a:ext cx="400111" cy="400857"/>
          </a:xfrm>
          <a:prstGeom prst="ellipse">
            <a:avLst/>
          </a:prstGeom>
          <a:solidFill>
            <a:schemeClr val="bg1"/>
          </a:solidFill>
          <a:ln w="38100"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503D5B-D71D-FB86-F740-02998A0EEB85}"/>
              </a:ext>
            </a:extLst>
          </p:cNvPr>
          <p:cNvSpPr txBox="1"/>
          <p:nvPr/>
        </p:nvSpPr>
        <p:spPr>
          <a:xfrm>
            <a:off x="6184588" y="5119384"/>
            <a:ext cx="72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05FA2"/>
                </a:solidFill>
              </a:rPr>
              <a:t>R3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6AB2814-973C-6BBB-64C9-58ECFF2A53B3}"/>
              </a:ext>
            </a:extLst>
          </p:cNvPr>
          <p:cNvSpPr txBox="1"/>
          <p:nvPr/>
        </p:nvSpPr>
        <p:spPr>
          <a:xfrm>
            <a:off x="5948041" y="1371746"/>
            <a:ext cx="1060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205FA2"/>
                </a:solidFill>
              </a:rPr>
              <a:t>RELEASES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CAE11EF-A9A8-EE78-0547-5BDF8FBB005E}"/>
              </a:ext>
            </a:extLst>
          </p:cNvPr>
          <p:cNvCxnSpPr>
            <a:cxnSpLocks/>
          </p:cNvCxnSpPr>
          <p:nvPr/>
        </p:nvCxnSpPr>
        <p:spPr>
          <a:xfrm>
            <a:off x="6478250" y="1610645"/>
            <a:ext cx="0" cy="22928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4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ACE8-1C33-E638-94C9-510ACE3C9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logo&#10;&#10;AI-generated content may be incorrect.">
            <a:extLst>
              <a:ext uri="{FF2B5EF4-FFF2-40B4-BE49-F238E27FC236}">
                <a16:creationId xmlns:a16="http://schemas.microsoft.com/office/drawing/2014/main" id="{BD0ACC16-3A78-BC8B-4D9E-55E6879914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63306" y="5408361"/>
            <a:ext cx="1508675" cy="331717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1EF1F19A-B8E3-6392-0A45-BB376F502A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78394" y="5236546"/>
            <a:ext cx="899770" cy="6753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9FA9BE-8D55-FBEF-56B1-8492B4A8359B}"/>
              </a:ext>
            </a:extLst>
          </p:cNvPr>
          <p:cNvSpPr/>
          <p:nvPr/>
        </p:nvSpPr>
        <p:spPr>
          <a:xfrm>
            <a:off x="0" y="0"/>
            <a:ext cx="12192000" cy="271696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0A903-8C34-52CF-4383-8E7AEC49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4" y="477325"/>
            <a:ext cx="10192682" cy="777875"/>
          </a:xfrm>
        </p:spPr>
        <p:txBody>
          <a:bodyPr/>
          <a:lstStyle/>
          <a:p>
            <a:r>
              <a:rPr lang="en-US" b="1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The Right Team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FB1B9-9AFF-0679-167F-6E93882BB4D1}"/>
              </a:ext>
            </a:extLst>
          </p:cNvPr>
          <p:cNvSpPr txBox="1"/>
          <p:nvPr/>
        </p:nvSpPr>
        <p:spPr>
          <a:xfrm>
            <a:off x="447322" y="1338505"/>
            <a:ext cx="10192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</a:rPr>
              <a:t>140+ years combined experience </a:t>
            </a:r>
            <a:r>
              <a:rPr lang="en-US" dirty="0"/>
              <a:t>in technology, business, and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</a:rPr>
              <a:t>Experience across more 20+ startups</a:t>
            </a:r>
            <a:r>
              <a:rPr lang="en-US" dirty="0">
                <a:solidFill>
                  <a:srgbClr val="205FA2"/>
                </a:solidFill>
              </a:rPr>
              <a:t>, </a:t>
            </a:r>
            <a:r>
              <a:rPr lang="en-US" dirty="0"/>
              <a:t>including 1 IPO, Multiple successful exits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</a:rPr>
              <a:t>Experience creating and launching commercial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5FA2"/>
                </a:solidFill>
              </a:rPr>
              <a:t>Alumni from Top Firms &amp; Schools : </a:t>
            </a:r>
            <a:r>
              <a:rPr lang="en-US" dirty="0"/>
              <a:t>IBM, Salesforce, Sungard, Palo Alto, Raytheon, IESE, EDHEC</a:t>
            </a:r>
          </a:p>
        </p:txBody>
      </p:sp>
      <p:pic>
        <p:nvPicPr>
          <p:cNvPr id="5" name="Picture 4" descr="A person taking a selfie in a building&#10;&#10;AI-generated content may be incorrect.">
            <a:extLst>
              <a:ext uri="{FF2B5EF4-FFF2-40B4-BE49-F238E27FC236}">
                <a16:creationId xmlns:a16="http://schemas.microsoft.com/office/drawing/2014/main" id="{94D33153-6E05-564E-D11F-5194EF14C5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54" y="3222340"/>
            <a:ext cx="748868" cy="749908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person sitting on a stage holding a microphone&#10;&#10;AI-generated content may be incorrect.">
            <a:extLst>
              <a:ext uri="{FF2B5EF4-FFF2-40B4-BE49-F238E27FC236}">
                <a16:creationId xmlns:a16="http://schemas.microsoft.com/office/drawing/2014/main" id="{7175FBBC-C0CF-B8C6-6C11-4C35D8FDE6B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45" t="2406" r="10661" b="44936"/>
          <a:stretch/>
        </p:blipFill>
        <p:spPr>
          <a:xfrm>
            <a:off x="2419099" y="3210322"/>
            <a:ext cx="751018" cy="773945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erson with short red hair wearing glasses&#10;&#10;AI-generated content may be incorrect.">
            <a:extLst>
              <a:ext uri="{FF2B5EF4-FFF2-40B4-BE49-F238E27FC236}">
                <a16:creationId xmlns:a16="http://schemas.microsoft.com/office/drawing/2014/main" id="{3884AFAE-BF61-1219-B044-DA62235318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083" y="3221785"/>
            <a:ext cx="751018" cy="751018"/>
          </a:xfrm>
          <a:prstGeom prst="ellipse">
            <a:avLst/>
          </a:prstGeom>
          <a:ln>
            <a:solidFill>
              <a:schemeClr val="tx1"/>
            </a:solidFill>
          </a:ln>
          <a:effectLst>
            <a:outerShdw blurRad="50800" dist="50800" dir="12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4" descr="Profile photo of Kevin Love">
            <a:extLst>
              <a:ext uri="{FF2B5EF4-FFF2-40B4-BE49-F238E27FC236}">
                <a16:creationId xmlns:a16="http://schemas.microsoft.com/office/drawing/2014/main" id="{CA615B44-F4D7-2331-D6ED-B2D6907FA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57" t="16666" r="14625" b="18004"/>
          <a:stretch/>
        </p:blipFill>
        <p:spPr bwMode="auto">
          <a:xfrm>
            <a:off x="4527067" y="3210842"/>
            <a:ext cx="760643" cy="77290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rey Kaye">
            <a:extLst>
              <a:ext uri="{FF2B5EF4-FFF2-40B4-BE49-F238E27FC236}">
                <a16:creationId xmlns:a16="http://schemas.microsoft.com/office/drawing/2014/main" id="{9C05C3D8-D968-C0AA-4060-5064160B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675" y="3204289"/>
            <a:ext cx="786011" cy="786011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Your profile picture">
            <a:extLst>
              <a:ext uri="{FF2B5EF4-FFF2-40B4-BE49-F238E27FC236}">
                <a16:creationId xmlns:a16="http://schemas.microsoft.com/office/drawing/2014/main" id="{5C9CDC46-881C-A556-21E4-AD05DA41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188" y="3210322"/>
            <a:ext cx="773945" cy="77394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49FF50-50F0-8484-A8A9-027C0CA9E093}"/>
              </a:ext>
            </a:extLst>
          </p:cNvPr>
          <p:cNvSpPr txBox="1"/>
          <p:nvPr/>
        </p:nvSpPr>
        <p:spPr>
          <a:xfrm>
            <a:off x="248912" y="2709208"/>
            <a:ext cx="405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4B"/>
                </a:solidFill>
              </a:rPr>
              <a:t>Leadership Team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A5065D-0619-E0F7-64BA-21E1C87DF409}"/>
              </a:ext>
            </a:extLst>
          </p:cNvPr>
          <p:cNvSpPr txBox="1"/>
          <p:nvPr/>
        </p:nvSpPr>
        <p:spPr>
          <a:xfrm>
            <a:off x="189927" y="4133375"/>
            <a:ext cx="949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Ron Elkins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CEO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D9E11-8BAD-F48E-5520-FC269F3A7AF4}"/>
              </a:ext>
            </a:extLst>
          </p:cNvPr>
          <p:cNvSpPr txBox="1"/>
          <p:nvPr/>
        </p:nvSpPr>
        <p:spPr>
          <a:xfrm>
            <a:off x="1197396" y="4133375"/>
            <a:ext cx="1063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Anthony Blow</a:t>
            </a:r>
          </a:p>
          <a:p>
            <a:pPr algn="ctr"/>
            <a:r>
              <a:rPr lang="en-US" sz="1100" dirty="0"/>
              <a:t> CTO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86803-B1E3-4ABA-3914-CFC5C98CC8F9}"/>
              </a:ext>
            </a:extLst>
          </p:cNvPr>
          <p:cNvSpPr txBox="1"/>
          <p:nvPr/>
        </p:nvSpPr>
        <p:spPr>
          <a:xfrm>
            <a:off x="2225404" y="4133375"/>
            <a:ext cx="10635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Julian Tandler</a:t>
            </a:r>
            <a:r>
              <a:rPr lang="en-US" sz="1100" dirty="0"/>
              <a:t> CRO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BC7209-92A9-D5E1-0A14-A4DA0753D77C}"/>
              </a:ext>
            </a:extLst>
          </p:cNvPr>
          <p:cNvSpPr txBox="1"/>
          <p:nvPr/>
        </p:nvSpPr>
        <p:spPr>
          <a:xfrm>
            <a:off x="3270158" y="4121647"/>
            <a:ext cx="1198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Mary LoMonaco</a:t>
            </a:r>
            <a:r>
              <a:rPr lang="en-US" sz="1100" dirty="0"/>
              <a:t> COO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3C75FD-4E00-333E-56C6-F712F15D43EB}"/>
              </a:ext>
            </a:extLst>
          </p:cNvPr>
          <p:cNvSpPr txBox="1"/>
          <p:nvPr/>
        </p:nvSpPr>
        <p:spPr>
          <a:xfrm>
            <a:off x="4347654" y="4127511"/>
            <a:ext cx="1088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Kevin Love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Chief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C16B34-636E-1509-7F20-44355236E653}"/>
              </a:ext>
            </a:extLst>
          </p:cNvPr>
          <p:cNvSpPr txBox="1"/>
          <p:nvPr/>
        </p:nvSpPr>
        <p:spPr>
          <a:xfrm>
            <a:off x="5501290" y="4129291"/>
            <a:ext cx="994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Corey Kaye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CISO</a:t>
            </a:r>
          </a:p>
        </p:txBody>
      </p:sp>
      <p:pic>
        <p:nvPicPr>
          <p:cNvPr id="23" name="Picture 22" descr="A blue and black striped logo&#10;&#10;AI-generated content may be incorrect.">
            <a:extLst>
              <a:ext uri="{FF2B5EF4-FFF2-40B4-BE49-F238E27FC236}">
                <a16:creationId xmlns:a16="http://schemas.microsoft.com/office/drawing/2014/main" id="{4F6E7FD5-1667-62C1-3261-3201B9B98F1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58840" y="5358778"/>
            <a:ext cx="989435" cy="430883"/>
          </a:xfrm>
          <a:prstGeom prst="rect">
            <a:avLst/>
          </a:prstGeom>
        </p:spPr>
      </p:pic>
      <p:pic>
        <p:nvPicPr>
          <p:cNvPr id="26" name="Picture 25" descr="A blue cloud with white text&#10;&#10;AI-generated content may be incorrect.">
            <a:extLst>
              <a:ext uri="{FF2B5EF4-FFF2-40B4-BE49-F238E27FC236}">
                <a16:creationId xmlns:a16="http://schemas.microsoft.com/office/drawing/2014/main" id="{7AFEFDDA-1941-84BC-CFDA-0405FFC09D81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953212" y="5259299"/>
            <a:ext cx="899770" cy="629840"/>
          </a:xfrm>
          <a:prstGeom prst="rect">
            <a:avLst/>
          </a:prstGeom>
        </p:spPr>
      </p:pic>
      <p:pic>
        <p:nvPicPr>
          <p:cNvPr id="37" name="Picture 36" descr="A close-up of a logo&#10;&#10;AI-generated content may be incorrect.">
            <a:extLst>
              <a:ext uri="{FF2B5EF4-FFF2-40B4-BE49-F238E27FC236}">
                <a16:creationId xmlns:a16="http://schemas.microsoft.com/office/drawing/2014/main" id="{290225CD-CB67-E9AA-F394-374892065A7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083101" y="5350069"/>
            <a:ext cx="1350086" cy="448301"/>
          </a:xfrm>
          <a:prstGeom prst="rect">
            <a:avLst/>
          </a:prstGeom>
        </p:spPr>
      </p:pic>
      <p:pic>
        <p:nvPicPr>
          <p:cNvPr id="39" name="Picture 38" descr="A logo with black text&#10;&#10;AI-generated content may be incorrect.">
            <a:extLst>
              <a:ext uri="{FF2B5EF4-FFF2-40B4-BE49-F238E27FC236}">
                <a16:creationId xmlns:a16="http://schemas.microsoft.com/office/drawing/2014/main" id="{8B7E7D6E-D6FE-6D83-B9C0-E6999A56534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402100" y="5162410"/>
            <a:ext cx="1572996" cy="823619"/>
          </a:xfrm>
          <a:prstGeom prst="rect">
            <a:avLst/>
          </a:prstGeom>
        </p:spPr>
      </p:pic>
      <p:pic>
        <p:nvPicPr>
          <p:cNvPr id="44" name="Picture 43" descr="A red and white logo&#10;&#10;AI-generated content may be incorrect.">
            <a:extLst>
              <a:ext uri="{FF2B5EF4-FFF2-40B4-BE49-F238E27FC236}">
                <a16:creationId xmlns:a16="http://schemas.microsoft.com/office/drawing/2014/main" id="{954F1A23-4B0C-B1B3-B967-58EFAC5D1117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205214" y="5069426"/>
            <a:ext cx="1615338" cy="1009587"/>
          </a:xfrm>
          <a:prstGeom prst="rect">
            <a:avLst/>
          </a:prstGeom>
        </p:spPr>
      </p:pic>
      <p:pic>
        <p:nvPicPr>
          <p:cNvPr id="46" name="Picture 45" descr="A blue and orange logo&#10;&#10;AI-generated content may be incorrect.">
            <a:extLst>
              <a:ext uri="{FF2B5EF4-FFF2-40B4-BE49-F238E27FC236}">
                <a16:creationId xmlns:a16="http://schemas.microsoft.com/office/drawing/2014/main" id="{CA8BD1C7-FEF1-BAE7-0D55-F8F1F4E810F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rcRect t="27505" b="30283"/>
          <a:stretch>
            <a:fillRect/>
          </a:stretch>
        </p:blipFill>
        <p:spPr>
          <a:xfrm>
            <a:off x="2460687" y="6221500"/>
            <a:ext cx="1544562" cy="434661"/>
          </a:xfrm>
          <a:prstGeom prst="rect">
            <a:avLst/>
          </a:prstGeom>
        </p:spPr>
      </p:pic>
      <p:pic>
        <p:nvPicPr>
          <p:cNvPr id="52" name="Picture 51" descr="A logo with a shell and a light bulb&#10;&#10;AI-generated content may be incorrect.">
            <a:extLst>
              <a:ext uri="{FF2B5EF4-FFF2-40B4-BE49-F238E27FC236}">
                <a16:creationId xmlns:a16="http://schemas.microsoft.com/office/drawing/2014/main" id="{7C5D2085-B4B5-4E7D-B90E-D2A114D22D22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4114896" y="6121919"/>
            <a:ext cx="1126794" cy="633822"/>
          </a:xfrm>
          <a:prstGeom prst="rect">
            <a:avLst/>
          </a:prstGeom>
        </p:spPr>
      </p:pic>
      <p:pic>
        <p:nvPicPr>
          <p:cNvPr id="55" name="Picture 54" descr="A blue and white logo&#10;&#10;AI-generated content may be incorrect.">
            <a:extLst>
              <a:ext uri="{FF2B5EF4-FFF2-40B4-BE49-F238E27FC236}">
                <a16:creationId xmlns:a16="http://schemas.microsoft.com/office/drawing/2014/main" id="{6FCD5FAD-370E-88D8-F4D4-A91F157CAC8B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rcRect l="13875" t="37327" r="13636" b="34848"/>
          <a:stretch>
            <a:fillRect/>
          </a:stretch>
        </p:blipFill>
        <p:spPr>
          <a:xfrm>
            <a:off x="5351337" y="6221500"/>
            <a:ext cx="1508675" cy="434661"/>
          </a:xfrm>
          <a:prstGeom prst="rect">
            <a:avLst/>
          </a:prstGeom>
        </p:spPr>
      </p:pic>
      <p:pic>
        <p:nvPicPr>
          <p:cNvPr id="61" name="Picture 60" descr="A green and yellow flower with a white center&#10;&#10;AI-generated content may be incorrect.">
            <a:extLst>
              <a:ext uri="{FF2B5EF4-FFF2-40B4-BE49-F238E27FC236}">
                <a16:creationId xmlns:a16="http://schemas.microsoft.com/office/drawing/2014/main" id="{C52F7404-097F-6215-78C9-E1449709A12A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969659" y="6221499"/>
            <a:ext cx="772731" cy="434662"/>
          </a:xfrm>
          <a:prstGeom prst="rect">
            <a:avLst/>
          </a:prstGeom>
        </p:spPr>
      </p:pic>
      <p:pic>
        <p:nvPicPr>
          <p:cNvPr id="2051" name="Picture 2050" descr="A colorful pixelated arrow on a black background&#10;&#10;AI-generated content may be incorrect.">
            <a:extLst>
              <a:ext uri="{FF2B5EF4-FFF2-40B4-BE49-F238E27FC236}">
                <a16:creationId xmlns:a16="http://schemas.microsoft.com/office/drawing/2014/main" id="{F3C2F647-6E6E-5045-774C-B785A39A7357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154307" y="6113514"/>
            <a:ext cx="975948" cy="650632"/>
          </a:xfrm>
          <a:prstGeom prst="rect">
            <a:avLst/>
          </a:prstGeom>
        </p:spPr>
      </p:pic>
      <p:pic>
        <p:nvPicPr>
          <p:cNvPr id="2060" name="Picture 2059" descr="A red text on a white background&#10;&#10;AI-generated content may be incorrect.">
            <a:extLst>
              <a:ext uri="{FF2B5EF4-FFF2-40B4-BE49-F238E27FC236}">
                <a16:creationId xmlns:a16="http://schemas.microsoft.com/office/drawing/2014/main" id="{CFAE0BAC-CBF7-0D56-5661-B7224E74EE43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34221" y="6253029"/>
            <a:ext cx="1114810" cy="371603"/>
          </a:xfrm>
          <a:prstGeom prst="rect">
            <a:avLst/>
          </a:prstGeom>
        </p:spPr>
      </p:pic>
      <p:pic>
        <p:nvPicPr>
          <p:cNvPr id="1026" name="Picture 2" descr="Experis Logo PNG Vector (SVG) Free Download">
            <a:extLst>
              <a:ext uri="{FF2B5EF4-FFF2-40B4-BE49-F238E27FC236}">
                <a16:creationId xmlns:a16="http://schemas.microsoft.com/office/drawing/2014/main" id="{F8080095-53C8-68C2-FCCB-F43386EFF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33" b="23491"/>
          <a:stretch>
            <a:fillRect/>
          </a:stretch>
        </p:blipFill>
        <p:spPr bwMode="auto">
          <a:xfrm>
            <a:off x="7852037" y="6181622"/>
            <a:ext cx="1192623" cy="51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15DB1DAC-EDCC-E6AA-1B5C-2358F852924C}"/>
              </a:ext>
            </a:extLst>
          </p:cNvPr>
          <p:cNvSpPr/>
          <p:nvPr/>
        </p:nvSpPr>
        <p:spPr>
          <a:xfrm>
            <a:off x="43282" y="5240017"/>
            <a:ext cx="12191999" cy="1617983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58AE-3D96-8EAE-4F57-E80CC14A0DCD}"/>
              </a:ext>
            </a:extLst>
          </p:cNvPr>
          <p:cNvSpPr txBox="1"/>
          <p:nvPr/>
        </p:nvSpPr>
        <p:spPr>
          <a:xfrm>
            <a:off x="6977949" y="2685253"/>
            <a:ext cx="405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2F4B"/>
                </a:solidFill>
              </a:rPr>
              <a:t>Key Advisors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45C6A7-3515-39B4-84B7-D566A746383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2608283" y="5383589"/>
            <a:ext cx="1114810" cy="381261"/>
          </a:xfrm>
          <a:prstGeom prst="rect">
            <a:avLst/>
          </a:prstGeom>
        </p:spPr>
      </p:pic>
      <p:pic>
        <p:nvPicPr>
          <p:cNvPr id="14" name="Picture 13" descr="A blue and red logo&#10;&#10;AI-generated content may be incorrect.">
            <a:extLst>
              <a:ext uri="{FF2B5EF4-FFF2-40B4-BE49-F238E27FC236}">
                <a16:creationId xmlns:a16="http://schemas.microsoft.com/office/drawing/2014/main" id="{514507D0-1434-68EA-E5E2-2146CDDC3CE4}"/>
              </a:ext>
            </a:extLst>
          </p:cNvPr>
          <p:cNvPicPr>
            <a:picLocks noChangeAspect="1"/>
          </p:cNvPicPr>
          <p:nvPr/>
        </p:nvPicPr>
        <p:blipFill>
          <a:blip r:embed="rId39" cstate="screen">
            <a:grayscl/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11112117" y="6150289"/>
            <a:ext cx="1025923" cy="577082"/>
          </a:xfrm>
          <a:prstGeom prst="rect">
            <a:avLst/>
          </a:prstGeom>
        </p:spPr>
      </p:pic>
      <p:pic>
        <p:nvPicPr>
          <p:cNvPr id="15" name="Picture 14" descr="A blue and tan logo&#10;&#10;AI-generated content may be incorrect.">
            <a:extLst>
              <a:ext uri="{FF2B5EF4-FFF2-40B4-BE49-F238E27FC236}">
                <a16:creationId xmlns:a16="http://schemas.microsoft.com/office/drawing/2014/main" id="{24C098FC-89A3-4E5A-00B1-4A7E6B687069}"/>
              </a:ext>
            </a:extLst>
          </p:cNvPr>
          <p:cNvPicPr>
            <a:picLocks noChangeAspect="1"/>
          </p:cNvPicPr>
          <p:nvPr/>
        </p:nvPicPr>
        <p:blipFill>
          <a:blip r:embed="rId42" cstate="screen">
            <a:grayscl/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 l="24707" t="23424" r="24842" b="23309"/>
          <a:stretch>
            <a:fillRect/>
          </a:stretch>
        </p:blipFill>
        <p:spPr>
          <a:xfrm>
            <a:off x="10239902" y="6170456"/>
            <a:ext cx="762564" cy="536749"/>
          </a:xfrm>
          <a:prstGeom prst="rect">
            <a:avLst/>
          </a:prstGeom>
        </p:spPr>
      </p:pic>
      <p:pic>
        <p:nvPicPr>
          <p:cNvPr id="18" name="Picture 17" descr="A purple and yellow logo&#10;&#10;AI-generated content may be incorrect.">
            <a:extLst>
              <a:ext uri="{FF2B5EF4-FFF2-40B4-BE49-F238E27FC236}">
                <a16:creationId xmlns:a16="http://schemas.microsoft.com/office/drawing/2014/main" id="{6005BC01-DBC9-E5F4-96DD-7E394CAB9DC2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grayscl/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7"/>
              </a:ext>
            </a:extLst>
          </a:blip>
          <a:srcRect t="29714" b="28857"/>
          <a:stretch/>
        </p:blipFill>
        <p:spPr>
          <a:xfrm>
            <a:off x="1358678" y="6233269"/>
            <a:ext cx="992362" cy="411122"/>
          </a:xfrm>
          <a:prstGeom prst="rect">
            <a:avLst/>
          </a:prstGeom>
        </p:spPr>
      </p:pic>
      <p:pic>
        <p:nvPicPr>
          <p:cNvPr id="20" name="Picture 19" descr="A person speaking into a microphone&#10;&#10;AI-generated content may be incorrect.">
            <a:extLst>
              <a:ext uri="{FF2B5EF4-FFF2-40B4-BE49-F238E27FC236}">
                <a16:creationId xmlns:a16="http://schemas.microsoft.com/office/drawing/2014/main" id="{BF7DF7D6-4D26-F1B2-6ABA-E0870FE6503E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0" r="48212" b="23328"/>
          <a:stretch/>
        </p:blipFill>
        <p:spPr>
          <a:xfrm>
            <a:off x="6955557" y="3192105"/>
            <a:ext cx="759870" cy="795531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8100CB-78EB-3049-0EF2-9A174ABE5742}"/>
              </a:ext>
            </a:extLst>
          </p:cNvPr>
          <p:cNvSpPr txBox="1"/>
          <p:nvPr/>
        </p:nvSpPr>
        <p:spPr>
          <a:xfrm>
            <a:off x="6751835" y="4135344"/>
            <a:ext cx="1167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Darren Haas</a:t>
            </a:r>
            <a:br>
              <a:rPr lang="en-US" sz="1050" dirty="0"/>
            </a:br>
            <a:r>
              <a:rPr lang="en-US" sz="1050" dirty="0"/>
              <a:t>Siri, Apple, GE</a:t>
            </a:r>
          </a:p>
        </p:txBody>
      </p:sp>
      <p:pic>
        <p:nvPicPr>
          <p:cNvPr id="22" name="Picture 10" descr="Paola Saibene Talks Data Governance, Security, &amp; Modernization">
            <a:extLst>
              <a:ext uri="{FF2B5EF4-FFF2-40B4-BE49-F238E27FC236}">
                <a16:creationId xmlns:a16="http://schemas.microsoft.com/office/drawing/2014/main" id="{A23BA314-DD2A-86AD-9E2F-EDAB149B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037" y="3207182"/>
            <a:ext cx="765377" cy="76537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6A533E8-1D3E-326B-68C9-3E4545AC0E31}"/>
              </a:ext>
            </a:extLst>
          </p:cNvPr>
          <p:cNvSpPr txBox="1"/>
          <p:nvPr/>
        </p:nvSpPr>
        <p:spPr>
          <a:xfrm>
            <a:off x="7633088" y="4138836"/>
            <a:ext cx="1379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Paola Saibene</a:t>
            </a:r>
            <a:br>
              <a:rPr lang="en-US" sz="1050" dirty="0"/>
            </a:br>
            <a:r>
              <a:rPr lang="en-US" sz="1050" dirty="0"/>
              <a:t>DBU &amp; GWU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944683-B51C-4889-DF4F-E389D70792BB}"/>
              </a:ext>
            </a:extLst>
          </p:cNvPr>
          <p:cNvSpPr txBox="1"/>
          <p:nvPr/>
        </p:nvSpPr>
        <p:spPr>
          <a:xfrm>
            <a:off x="8596680" y="4156917"/>
            <a:ext cx="13797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Telisa Toliver</a:t>
            </a:r>
            <a:br>
              <a:rPr lang="en-US" sz="1050" dirty="0"/>
            </a:br>
            <a:r>
              <a:rPr lang="en-US" sz="1050" dirty="0"/>
              <a:t>Atmos Energy</a:t>
            </a:r>
          </a:p>
        </p:txBody>
      </p:sp>
      <p:pic>
        <p:nvPicPr>
          <p:cNvPr id="27" name="Picture 8" descr="Telisa Toliver">
            <a:extLst>
              <a:ext uri="{FF2B5EF4-FFF2-40B4-BE49-F238E27FC236}">
                <a16:creationId xmlns:a16="http://schemas.microsoft.com/office/drawing/2014/main" id="{6019D7BD-91A7-65AD-71A8-117D5FB4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5785" y="3199116"/>
            <a:ext cx="781509" cy="78150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hris Draper">
            <a:extLst>
              <a:ext uri="{FF2B5EF4-FFF2-40B4-BE49-F238E27FC236}">
                <a16:creationId xmlns:a16="http://schemas.microsoft.com/office/drawing/2014/main" id="{8E1675AE-CF69-1422-0FF1-2656DC9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0670" y="3200933"/>
            <a:ext cx="777875" cy="77787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4B8CF4D-B759-5CD0-560F-140278FA5D6F}"/>
              </a:ext>
            </a:extLst>
          </p:cNvPr>
          <p:cNvSpPr txBox="1"/>
          <p:nvPr/>
        </p:nvSpPr>
        <p:spPr>
          <a:xfrm>
            <a:off x="10675951" y="4153227"/>
            <a:ext cx="11673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Chris Draper</a:t>
            </a:r>
            <a:br>
              <a:rPr lang="en-US" sz="1050" dirty="0"/>
            </a:br>
            <a:r>
              <a:rPr lang="en-US" sz="1050" dirty="0"/>
              <a:t>Founder</a:t>
            </a:r>
            <a:br>
              <a:rPr lang="en-US" sz="1050" dirty="0"/>
            </a:br>
            <a:r>
              <a:rPr lang="en-US" sz="1050" dirty="0"/>
              <a:t>MorriganAI</a:t>
            </a:r>
          </a:p>
        </p:txBody>
      </p:sp>
      <p:pic>
        <p:nvPicPr>
          <p:cNvPr id="43" name="Picture 42" descr="A person in a suit smiling&#10;&#10;AI-generated content may be incorrect.">
            <a:extLst>
              <a:ext uri="{FF2B5EF4-FFF2-40B4-BE49-F238E27FC236}">
                <a16:creationId xmlns:a16="http://schemas.microsoft.com/office/drawing/2014/main" id="{06107078-8B98-540E-C171-BA252F2B43A8}"/>
              </a:ext>
            </a:extLst>
          </p:cNvPr>
          <p:cNvPicPr>
            <a:picLocks noChangeAspect="1"/>
          </p:cNvPicPr>
          <p:nvPr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8441" y="3205821"/>
            <a:ext cx="768098" cy="768098"/>
          </a:xfrm>
          <a:prstGeom prst="ellipse">
            <a:avLst/>
          </a:prstGeom>
          <a:ln>
            <a:solidFill>
              <a:schemeClr val="tx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8B64A29-E0E2-FA9F-024C-4511A6092565}"/>
              </a:ext>
            </a:extLst>
          </p:cNvPr>
          <p:cNvSpPr txBox="1"/>
          <p:nvPr/>
        </p:nvSpPr>
        <p:spPr>
          <a:xfrm>
            <a:off x="9511690" y="4159977"/>
            <a:ext cx="15147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Andrew Schwarz</a:t>
            </a:r>
            <a:br>
              <a:rPr lang="en-US" sz="1050" dirty="0"/>
            </a:br>
            <a:r>
              <a:rPr lang="en-US" sz="1050" dirty="0"/>
              <a:t>LSU</a:t>
            </a:r>
          </a:p>
        </p:txBody>
      </p:sp>
    </p:spTree>
    <p:extLst>
      <p:ext uri="{BB962C8B-B14F-4D97-AF65-F5344CB8AC3E}">
        <p14:creationId xmlns:p14="http://schemas.microsoft.com/office/powerpoint/2010/main" val="705795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2AC8-6E63-01AD-2897-DA271A01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of a robot with wings pointing&#10;&#10;AI-generated content may be incorrect.">
            <a:extLst>
              <a:ext uri="{FF2B5EF4-FFF2-40B4-BE49-F238E27FC236}">
                <a16:creationId xmlns:a16="http://schemas.microsoft.com/office/drawing/2014/main" id="{AF44F8E8-C7B1-2210-0F9A-88932DD2AB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67" t="1857" r="11105" b="2340"/>
          <a:stretch>
            <a:fillRect/>
          </a:stretch>
        </p:blipFill>
        <p:spPr>
          <a:xfrm>
            <a:off x="6997700" y="901700"/>
            <a:ext cx="4127500" cy="50292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FFCF5-852A-DF76-03A5-A1B11735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27" y="310697"/>
            <a:ext cx="979256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33C78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 Need Your Help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55425-9BD1-0746-532E-E28BDF49F412}"/>
              </a:ext>
            </a:extLst>
          </p:cNvPr>
          <p:cNvSpPr txBox="1"/>
          <p:nvPr/>
        </p:nvSpPr>
        <p:spPr>
          <a:xfrm>
            <a:off x="962527" y="1426772"/>
            <a:ext cx="10992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804B1B"/>
                </a:solidFill>
              </a:rPr>
              <a:t>This is your opportunity to build </a:t>
            </a:r>
            <a:br>
              <a:rPr lang="en-US" sz="2800" b="1" dirty="0">
                <a:solidFill>
                  <a:srgbClr val="804B1B"/>
                </a:solidFill>
              </a:rPr>
            </a:br>
            <a:r>
              <a:rPr lang="en-US" sz="2800" b="1" dirty="0">
                <a:solidFill>
                  <a:srgbClr val="804B1B"/>
                </a:solidFill>
              </a:rPr>
              <a:t>the platform the world will run on.</a:t>
            </a:r>
            <a:endParaRPr lang="en-US" sz="3200" b="1" i="1" dirty="0">
              <a:solidFill>
                <a:srgbClr val="804B1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A00C5D-8C99-8414-87E8-782A5953D75C}"/>
              </a:ext>
            </a:extLst>
          </p:cNvPr>
          <p:cNvSpPr txBox="1">
            <a:spLocks/>
          </p:cNvSpPr>
          <p:nvPr/>
        </p:nvSpPr>
        <p:spPr>
          <a:xfrm>
            <a:off x="962527" y="2493031"/>
            <a:ext cx="5665808" cy="37530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133C78"/>
                </a:solidFill>
              </a:rPr>
              <a:t>Join the Vanguards team </a:t>
            </a:r>
            <a:r>
              <a:rPr lang="en-US" sz="2600" b="1" u="sng" dirty="0">
                <a:solidFill>
                  <a:srgbClr val="133C78"/>
                </a:solidFill>
              </a:rPr>
              <a:t>today</a:t>
            </a:r>
            <a:r>
              <a:rPr lang="en-US" sz="2600" b="1" dirty="0">
                <a:solidFill>
                  <a:srgbClr val="133C78"/>
                </a:solidFill>
              </a:rPr>
              <a:t> as an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0" b="1" dirty="0">
              <a:solidFill>
                <a:srgbClr val="133C78"/>
              </a:solidFill>
            </a:endParaRPr>
          </a:p>
          <a:p>
            <a:pPr marL="571500"/>
            <a:r>
              <a:rPr lang="en-US" sz="3500" b="1" dirty="0">
                <a:solidFill>
                  <a:srgbClr val="C00000"/>
                </a:solidFill>
              </a:rPr>
              <a:t>Advisor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Investor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Contributor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Collaborator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Promoter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Beta User</a:t>
            </a:r>
          </a:p>
          <a:p>
            <a:pPr marL="571500"/>
            <a:r>
              <a:rPr lang="en-US" dirty="0">
                <a:solidFill>
                  <a:srgbClr val="804B1B"/>
                </a:solidFill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2582954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2F19-1A9F-8D64-D329-0E6B177B3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75E0-2D52-469E-69D7-6FA705D6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952" y="519727"/>
            <a:ext cx="5030096" cy="194270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30556E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8EF22-836A-103C-8655-1256E6B3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44" t="16722" r="17415" b="11981"/>
          <a:stretch>
            <a:fillRect/>
          </a:stretch>
        </p:blipFill>
        <p:spPr>
          <a:xfrm>
            <a:off x="4480588" y="2249086"/>
            <a:ext cx="3230823" cy="34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22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torn newspaper with a white background&#10;&#10;AI-generated content may be incorrect.">
            <a:extLst>
              <a:ext uri="{FF2B5EF4-FFF2-40B4-BE49-F238E27FC236}">
                <a16:creationId xmlns:a16="http://schemas.microsoft.com/office/drawing/2014/main" id="{32016E0D-CCB5-3990-0F4D-1593E7684A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6911"/>
          <a:stretch>
            <a:fillRect/>
          </a:stretch>
        </p:blipFill>
        <p:spPr>
          <a:xfrm>
            <a:off x="0" y="3908724"/>
            <a:ext cx="12192000" cy="2959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8FFBF4-159D-DD54-CDEA-121B290226B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46" r="1856"/>
          <a:stretch>
            <a:fillRect/>
          </a:stretch>
        </p:blipFill>
        <p:spPr>
          <a:xfrm>
            <a:off x="910596" y="4130425"/>
            <a:ext cx="3142794" cy="235089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8012D4-5AAC-ED49-D69A-B3457A14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6" y="252448"/>
            <a:ext cx="9497787" cy="1325563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350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AI Offers Exponential Benefits … </a:t>
            </a:r>
            <a:br>
              <a:rPr lang="en-US" sz="4000" b="1" dirty="0">
                <a:solidFill>
                  <a:srgbClr val="13501B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US" sz="4000" b="1" dirty="0">
              <a:solidFill>
                <a:srgbClr val="13501B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E8AF39-3E3A-BAAC-A59A-477BB0517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6" y="1149795"/>
            <a:ext cx="8081004" cy="1325563"/>
          </a:xfrm>
        </p:spPr>
        <p:txBody>
          <a:bodyPr>
            <a:noAutofit/>
          </a:bodyPr>
          <a:lstStyle/>
          <a:p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AI has saved companies </a:t>
            </a:r>
            <a:r>
              <a:rPr lang="en-US" b="1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over $1 Trillion</a:t>
            </a:r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, projected to </a:t>
            </a:r>
            <a:r>
              <a:rPr lang="en-US" b="1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$6 Trillion by 2030</a:t>
            </a:r>
            <a:r>
              <a:rPr lang="en-US" baseline="30000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(1)</a:t>
            </a:r>
            <a:endParaRPr lang="en-US" dirty="0"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  <a:p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Can produce </a:t>
            </a:r>
            <a:r>
              <a:rPr lang="en-US" b="1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efficiencies of up to 30%</a:t>
            </a:r>
            <a:r>
              <a:rPr lang="en-US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 </a:t>
            </a:r>
            <a:r>
              <a:rPr lang="en-US" baseline="30000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(2)</a:t>
            </a:r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 and </a:t>
            </a:r>
            <a:r>
              <a:rPr lang="en-US" b="1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increase revenue up to 10% </a:t>
            </a:r>
            <a:r>
              <a:rPr lang="en-US" baseline="30000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(3)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B3E62-01FC-9F92-CAB8-C11E62A079D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6414" y="3759200"/>
            <a:ext cx="3026817" cy="22529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8D461A-79A6-184C-E8DE-D53F4789867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64"/>
          <a:stretch>
            <a:fillRect/>
          </a:stretch>
        </p:blipFill>
        <p:spPr>
          <a:xfrm>
            <a:off x="5433426" y="4611042"/>
            <a:ext cx="2950748" cy="1994510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CD541E-D511-C963-B05A-A492DE19114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551"/>
          <a:stretch>
            <a:fillRect/>
          </a:stretch>
        </p:blipFill>
        <p:spPr>
          <a:xfrm>
            <a:off x="7969675" y="3759200"/>
            <a:ext cx="3146935" cy="225299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26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12EE-6B7C-5C21-1FE8-AF1E47E3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torn newspaper with a white background&#10;&#10;AI-generated content may be incorrect.">
            <a:extLst>
              <a:ext uri="{FF2B5EF4-FFF2-40B4-BE49-F238E27FC236}">
                <a16:creationId xmlns:a16="http://schemas.microsoft.com/office/drawing/2014/main" id="{B916CC73-D728-9AC3-5C0A-74F027304A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" r="15073" b="39665"/>
          <a:stretch>
            <a:fillRect/>
          </a:stretch>
        </p:blipFill>
        <p:spPr>
          <a:xfrm>
            <a:off x="0" y="1"/>
            <a:ext cx="12163001" cy="48678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BD140F-A711-4540-AA14-F4E6322899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889"/>
          <a:stretch>
            <a:fillRect/>
          </a:stretch>
        </p:blipFill>
        <p:spPr>
          <a:xfrm>
            <a:off x="8444792" y="1196208"/>
            <a:ext cx="3275438" cy="162106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B9768-E677-BC72-67DD-620D2242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56" y="252448"/>
            <a:ext cx="9497787" cy="1325563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But with Exponential Risks…</a:t>
            </a:r>
            <a:br>
              <a:rPr lang="en-US" sz="4000" b="1" dirty="0">
                <a:solidFill>
                  <a:srgbClr val="C0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en-US" sz="4000" b="1" dirty="0">
              <a:solidFill>
                <a:srgbClr val="C00000"/>
              </a:solidFill>
              <a:effectLst>
                <a:glow rad="101600">
                  <a:schemeClr val="bg1">
                    <a:alpha val="40000"/>
                  </a:schemeClr>
                </a:glow>
              </a:effectLst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DE4552-AD67-C074-B9AB-3017B030800C}"/>
              </a:ext>
            </a:extLst>
          </p:cNvPr>
          <p:cNvSpPr txBox="1">
            <a:spLocks/>
          </p:cNvSpPr>
          <p:nvPr/>
        </p:nvSpPr>
        <p:spPr>
          <a:xfrm>
            <a:off x="299356" y="4470400"/>
            <a:ext cx="9632044" cy="228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Up to 60% </a:t>
            </a:r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of all AI responses are flawed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Up to 70% </a:t>
            </a:r>
            <a:r>
              <a:rPr lang="en-US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of all AI projects are cancelled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$67.4 Billion </a:t>
            </a:r>
            <a:r>
              <a:rPr lang="en-US" i="1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lost in 2024 alone due to AI errors</a:t>
            </a:r>
          </a:p>
          <a:p>
            <a:pPr lvl="1"/>
            <a:r>
              <a:rPr lang="en-US" i="1" dirty="0"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In high-stakes sectors, one bad response </a:t>
            </a:r>
            <a: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can cost millions </a:t>
            </a:r>
            <a:b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b="1" i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or even cause lives to be lost.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32013-6981-4609-2116-7DA3443FBD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6" y="1196208"/>
            <a:ext cx="3047261" cy="1630358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24D2C0-D746-EF8F-524F-7A25FE2FE07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590" y="1205502"/>
            <a:ext cx="3275438" cy="1621064"/>
          </a:xfrm>
          <a:prstGeom prst="rect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78ED89-0FDB-EC5F-F3B2-4E9C8588BA5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321"/>
          <a:stretch>
            <a:fillRect/>
          </a:stretch>
        </p:blipFill>
        <p:spPr>
          <a:xfrm>
            <a:off x="1586750" y="1754615"/>
            <a:ext cx="4293350" cy="238932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AB3338-E3EF-1843-911B-DFB3DF43022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50"/>
          <a:stretch>
            <a:fillRect/>
          </a:stretch>
        </p:blipFill>
        <p:spPr>
          <a:xfrm>
            <a:off x="6450835" y="1754615"/>
            <a:ext cx="3734565" cy="238932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6485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29A7-9627-B25A-49A4-52ED86749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2F6-8200-D3AB-ACB9-8DFFB239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6" y="0"/>
            <a:ext cx="5627921" cy="96843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The Opportunity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E8F885-526E-A366-8793-E53FC876A9C1}"/>
              </a:ext>
            </a:extLst>
          </p:cNvPr>
          <p:cNvGrpSpPr/>
          <p:nvPr/>
        </p:nvGrpSpPr>
        <p:grpSpPr>
          <a:xfrm>
            <a:off x="2582461" y="874756"/>
            <a:ext cx="2743198" cy="2666999"/>
            <a:chOff x="5965372" y="413659"/>
            <a:chExt cx="2743198" cy="266699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93E3E9D-91E7-0439-80F0-FCD70EF21068}"/>
                </a:ext>
              </a:extLst>
            </p:cNvPr>
            <p:cNvGrpSpPr/>
            <p:nvPr/>
          </p:nvGrpSpPr>
          <p:grpSpPr>
            <a:xfrm>
              <a:off x="5965372" y="413659"/>
              <a:ext cx="2743198" cy="2666999"/>
              <a:chOff x="5965373" y="620486"/>
              <a:chExt cx="2449285" cy="2427514"/>
            </a:xfrm>
            <a:solidFill>
              <a:srgbClr val="AF9E69"/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D7D1C0A-A67C-18B7-901E-29EEED841994}"/>
                  </a:ext>
                </a:extLst>
              </p:cNvPr>
              <p:cNvSpPr/>
              <p:nvPr/>
            </p:nvSpPr>
            <p:spPr>
              <a:xfrm>
                <a:off x="5965373" y="620486"/>
                <a:ext cx="2449284" cy="242751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CC7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artial Circle 12">
                <a:extLst>
                  <a:ext uri="{FF2B5EF4-FFF2-40B4-BE49-F238E27FC236}">
                    <a16:creationId xmlns:a16="http://schemas.microsoft.com/office/drawing/2014/main" id="{20051398-5CF5-4184-20B1-A93194F27165}"/>
                  </a:ext>
                </a:extLst>
              </p:cNvPr>
              <p:cNvSpPr/>
              <p:nvPr/>
            </p:nvSpPr>
            <p:spPr>
              <a:xfrm>
                <a:off x="5965374" y="620486"/>
                <a:ext cx="2449284" cy="2427514"/>
              </a:xfrm>
              <a:prstGeom prst="pie">
                <a:avLst/>
              </a:prstGeom>
              <a:solidFill>
                <a:srgbClr val="FCC73C"/>
              </a:solidFill>
              <a:ln w="76200">
                <a:solidFill>
                  <a:srgbClr val="FCC7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948258-DF5D-34EA-7055-008DD3D81BBA}"/>
                </a:ext>
              </a:extLst>
            </p:cNvPr>
            <p:cNvSpPr txBox="1"/>
            <p:nvPr/>
          </p:nvSpPr>
          <p:spPr>
            <a:xfrm>
              <a:off x="6096000" y="962328"/>
              <a:ext cx="2612570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 dirty="0">
                  <a:solidFill>
                    <a:srgbClr val="C00000"/>
                  </a:solidFill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</a:rPr>
                <a:t>70%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60051C2-2809-47F9-9A9D-E460E6682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6" y="2674261"/>
            <a:ext cx="4148178" cy="164265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Of all US </a:t>
            </a:r>
            <a:br>
              <a:rPr lang="en-US" sz="2300" b="1" dirty="0">
                <a:solidFill>
                  <a:srgbClr val="C00000"/>
                </a:solidFill>
              </a:rPr>
            </a:br>
            <a:r>
              <a:rPr lang="en-US" sz="2300" b="1" dirty="0">
                <a:solidFill>
                  <a:srgbClr val="C00000"/>
                </a:solidFill>
              </a:rPr>
              <a:t>organizations </a:t>
            </a:r>
            <a:br>
              <a:rPr lang="en-US" sz="2300" b="1" dirty="0">
                <a:solidFill>
                  <a:srgbClr val="C00000"/>
                </a:solidFill>
              </a:rPr>
            </a:br>
            <a:r>
              <a:rPr lang="en-US" sz="2300" b="1" dirty="0">
                <a:solidFill>
                  <a:srgbClr val="C00000"/>
                </a:solidFill>
              </a:rPr>
              <a:t>have significant </a:t>
            </a:r>
            <a:br>
              <a:rPr lang="en-US" sz="2300" b="1" dirty="0">
                <a:solidFill>
                  <a:srgbClr val="C00000"/>
                </a:solidFill>
              </a:rPr>
            </a:br>
            <a:r>
              <a:rPr lang="en-US" sz="2300" b="1" dirty="0">
                <a:solidFill>
                  <a:srgbClr val="C00000"/>
                </a:solidFill>
              </a:rPr>
              <a:t>regulatory requirements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F5AA35-4C8A-27F3-7402-E4CD368B66D3}"/>
              </a:ext>
            </a:extLst>
          </p:cNvPr>
          <p:cNvSpPr txBox="1">
            <a:spLocks/>
          </p:cNvSpPr>
          <p:nvPr/>
        </p:nvSpPr>
        <p:spPr>
          <a:xfrm>
            <a:off x="619766" y="4153576"/>
            <a:ext cx="5802805" cy="135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>
                <a:solidFill>
                  <a:srgbClr val="112F4B"/>
                </a:solidFill>
              </a:rPr>
              <a:t>All</a:t>
            </a:r>
            <a:r>
              <a:rPr lang="en-US" sz="2100" dirty="0"/>
              <a:t> publicly traded companies</a:t>
            </a:r>
          </a:p>
          <a:p>
            <a:r>
              <a:rPr lang="en-US" sz="2100" b="1" dirty="0">
                <a:solidFill>
                  <a:srgbClr val="112F4B"/>
                </a:solidFill>
              </a:rPr>
              <a:t>All</a:t>
            </a:r>
            <a:r>
              <a:rPr lang="en-US" sz="2100" dirty="0">
                <a:solidFill>
                  <a:srgbClr val="112F4B"/>
                </a:solidFill>
              </a:rPr>
              <a:t> </a:t>
            </a:r>
            <a:r>
              <a:rPr lang="en-US" sz="2100" dirty="0"/>
              <a:t>levels of government</a:t>
            </a:r>
          </a:p>
          <a:p>
            <a:r>
              <a:rPr lang="en-US" sz="2100" b="1" dirty="0">
                <a:solidFill>
                  <a:srgbClr val="112F4B"/>
                </a:solidFill>
              </a:rPr>
              <a:t>All</a:t>
            </a:r>
            <a:r>
              <a:rPr lang="en-US" sz="2100" b="1" dirty="0">
                <a:solidFill>
                  <a:srgbClr val="A24444"/>
                </a:solidFill>
              </a:rPr>
              <a:t> </a:t>
            </a:r>
            <a:r>
              <a:rPr lang="en-US" sz="2100" dirty="0"/>
              <a:t>organizations in many key industries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F7A4FA-AF4D-1E4F-1D79-3D20F86B12C9}"/>
              </a:ext>
            </a:extLst>
          </p:cNvPr>
          <p:cNvSpPr txBox="1">
            <a:spLocks/>
          </p:cNvSpPr>
          <p:nvPr/>
        </p:nvSpPr>
        <p:spPr>
          <a:xfrm>
            <a:off x="533396" y="5504601"/>
            <a:ext cx="5552434" cy="12332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>
                <a:solidFill>
                  <a:srgbClr val="112F4B"/>
                </a:solidFill>
              </a:rPr>
              <a:t>In the US alone</a:t>
            </a:r>
            <a:r>
              <a:rPr lang="en-US" sz="2100" dirty="0"/>
              <a:t>, the serviceable market for the tools to support these industries is estimated to be </a:t>
            </a:r>
            <a:r>
              <a:rPr lang="en-US" sz="2100" b="1" dirty="0">
                <a:solidFill>
                  <a:srgbClr val="112F4B"/>
                </a:solidFill>
              </a:rPr>
              <a:t>$187B today</a:t>
            </a:r>
            <a:r>
              <a:rPr lang="en-US" sz="2100" dirty="0"/>
              <a:t>, growing to </a:t>
            </a:r>
            <a:r>
              <a:rPr lang="en-US" sz="2100" b="1" dirty="0">
                <a:solidFill>
                  <a:srgbClr val="112F4B"/>
                </a:solidFill>
              </a:rPr>
              <a:t>$320B by 2028.</a:t>
            </a:r>
            <a:endParaRPr lang="en-US" sz="2100" dirty="0">
              <a:solidFill>
                <a:srgbClr val="112F4B"/>
              </a:solidFill>
            </a:endParaRPr>
          </a:p>
        </p:txBody>
      </p:sp>
      <p:pic>
        <p:nvPicPr>
          <p:cNvPr id="24" name="Graphic 23" descr="Bank with solid fill">
            <a:extLst>
              <a:ext uri="{FF2B5EF4-FFF2-40B4-BE49-F238E27FC236}">
                <a16:creationId xmlns:a16="http://schemas.microsoft.com/office/drawing/2014/main" id="{98F5A380-DD33-B2EB-5C64-587E91902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800" y="718457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5150B5-91DD-816E-D1B3-44CEAA4D0E10}"/>
              </a:ext>
            </a:extLst>
          </p:cNvPr>
          <p:cNvSpPr txBox="1"/>
          <p:nvPr/>
        </p:nvSpPr>
        <p:spPr>
          <a:xfrm>
            <a:off x="6775998" y="1604519"/>
            <a:ext cx="168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Banking, Finance &amp; Insurance</a:t>
            </a:r>
          </a:p>
        </p:txBody>
      </p:sp>
      <p:pic>
        <p:nvPicPr>
          <p:cNvPr id="27" name="Graphic 26" descr="Medical with solid fill">
            <a:extLst>
              <a:ext uri="{FF2B5EF4-FFF2-40B4-BE49-F238E27FC236}">
                <a16:creationId xmlns:a16="http://schemas.microsoft.com/office/drawing/2014/main" id="{08637926-BA6E-6A78-57BA-B1AC1FD8F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177" y="718457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1ED944-E462-8230-776C-01F939501A3F}"/>
              </a:ext>
            </a:extLst>
          </p:cNvPr>
          <p:cNvSpPr txBox="1"/>
          <p:nvPr/>
        </p:nvSpPr>
        <p:spPr>
          <a:xfrm>
            <a:off x="9192629" y="1600199"/>
            <a:ext cx="168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Healthcare &amp; Pharmaceuticals</a:t>
            </a:r>
          </a:p>
        </p:txBody>
      </p:sp>
      <p:pic>
        <p:nvPicPr>
          <p:cNvPr id="30" name="Graphic 29" descr="Power Plant with solid fill">
            <a:extLst>
              <a:ext uri="{FF2B5EF4-FFF2-40B4-BE49-F238E27FC236}">
                <a16:creationId xmlns:a16="http://schemas.microsoft.com/office/drawing/2014/main" id="{966CF9BD-4E2A-4934-6983-E7AF4B6EA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2800" y="228989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7813A2-AAF3-E50A-9D2F-9340D682FAD3}"/>
              </a:ext>
            </a:extLst>
          </p:cNvPr>
          <p:cNvSpPr txBox="1"/>
          <p:nvPr/>
        </p:nvSpPr>
        <p:spPr>
          <a:xfrm>
            <a:off x="6775998" y="3233978"/>
            <a:ext cx="168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&amp; Utilities </a:t>
            </a:r>
          </a:p>
        </p:txBody>
      </p:sp>
      <p:pic>
        <p:nvPicPr>
          <p:cNvPr id="33" name="Graphic 32" descr="Airplane with solid fill">
            <a:extLst>
              <a:ext uri="{FF2B5EF4-FFF2-40B4-BE49-F238E27FC236}">
                <a16:creationId xmlns:a16="http://schemas.microsoft.com/office/drawing/2014/main" id="{DE300E7F-1E7C-642C-263B-C4CD8E621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4177" y="2342623"/>
            <a:ext cx="914400" cy="8616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607D94D-4A1C-09ED-F063-E8434CB8102D}"/>
              </a:ext>
            </a:extLst>
          </p:cNvPr>
          <p:cNvSpPr txBox="1"/>
          <p:nvPr/>
        </p:nvSpPr>
        <p:spPr>
          <a:xfrm>
            <a:off x="9192629" y="3253031"/>
            <a:ext cx="168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 &amp; Logistics</a:t>
            </a:r>
          </a:p>
        </p:txBody>
      </p:sp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007DAF37-9582-4016-0A09-675B1186A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2800" y="3992123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7CE6063-905C-5566-1AC7-785E4F500DEB}"/>
              </a:ext>
            </a:extLst>
          </p:cNvPr>
          <p:cNvSpPr txBox="1"/>
          <p:nvPr/>
        </p:nvSpPr>
        <p:spPr>
          <a:xfrm>
            <a:off x="6775998" y="4859359"/>
            <a:ext cx="168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Telecom&amp; Tech</a:t>
            </a:r>
          </a:p>
        </p:txBody>
      </p:sp>
      <p:pic>
        <p:nvPicPr>
          <p:cNvPr id="39" name="Graphic 38" descr="Graduation cap with solid fill">
            <a:extLst>
              <a:ext uri="{FF2B5EF4-FFF2-40B4-BE49-F238E27FC236}">
                <a16:creationId xmlns:a16="http://schemas.microsoft.com/office/drawing/2014/main" id="{A38F637A-1843-7EFC-E3BC-804266D7F9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2800" y="5356891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F7F7728-2592-9109-DFA5-D68EF17CCF37}"/>
              </a:ext>
            </a:extLst>
          </p:cNvPr>
          <p:cNvSpPr txBox="1"/>
          <p:nvPr/>
        </p:nvSpPr>
        <p:spPr>
          <a:xfrm>
            <a:off x="6803571" y="6224127"/>
            <a:ext cx="168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</a:p>
        </p:txBody>
      </p:sp>
      <p:pic>
        <p:nvPicPr>
          <p:cNvPr id="42" name="Graphic 41" descr="Factory with solid fill">
            <a:extLst>
              <a:ext uri="{FF2B5EF4-FFF2-40B4-BE49-F238E27FC236}">
                <a16:creationId xmlns:a16="http://schemas.microsoft.com/office/drawing/2014/main" id="{528E33C1-ABAC-EC13-5495-4DF25789EE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5090" y="3992123"/>
            <a:ext cx="836966" cy="83696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104A43-257D-982B-680E-0DF292279EB6}"/>
              </a:ext>
            </a:extLst>
          </p:cNvPr>
          <p:cNvSpPr txBox="1"/>
          <p:nvPr/>
        </p:nvSpPr>
        <p:spPr>
          <a:xfrm>
            <a:off x="9209571" y="4859359"/>
            <a:ext cx="1688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Manufacturing &amp; Food Services</a:t>
            </a:r>
          </a:p>
        </p:txBody>
      </p:sp>
      <p:pic>
        <p:nvPicPr>
          <p:cNvPr id="47" name="Graphic 46" descr="Greek Temple with solid fill">
            <a:extLst>
              <a:ext uri="{FF2B5EF4-FFF2-40B4-BE49-F238E27FC236}">
                <a16:creationId xmlns:a16="http://schemas.microsoft.com/office/drawing/2014/main" id="{5AAEDF80-E3B6-1ABF-8EB0-F237B5C305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35090" y="5412849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5653A88-BB10-5E34-920D-C98D91BC2451}"/>
              </a:ext>
            </a:extLst>
          </p:cNvPr>
          <p:cNvSpPr txBox="1"/>
          <p:nvPr/>
        </p:nvSpPr>
        <p:spPr>
          <a:xfrm>
            <a:off x="9248288" y="6269337"/>
            <a:ext cx="1688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</a:t>
            </a:r>
          </a:p>
        </p:txBody>
      </p:sp>
    </p:spTree>
    <p:extLst>
      <p:ext uri="{BB962C8B-B14F-4D97-AF65-F5344CB8AC3E}">
        <p14:creationId xmlns:p14="http://schemas.microsoft.com/office/powerpoint/2010/main" val="74495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9418E-509E-732B-E778-C3D7C47A9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blue and gold armor with wings and shield&#10;&#10;AI-generated content may be incorrect.">
            <a:extLst>
              <a:ext uri="{FF2B5EF4-FFF2-40B4-BE49-F238E27FC236}">
                <a16:creationId xmlns:a16="http://schemas.microsoft.com/office/drawing/2014/main" id="{B5BC9DB1-94AC-AE34-2770-99A25C3286D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0177"/>
          <a:stretch>
            <a:fillRect/>
          </a:stretch>
        </p:blipFill>
        <p:spPr>
          <a:xfrm>
            <a:off x="6667158" y="707231"/>
            <a:ext cx="5524842" cy="6150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B3A35-8EF1-11B1-4504-89B158AC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7" y="214796"/>
            <a:ext cx="9476874" cy="1325563"/>
          </a:xfrm>
        </p:spPr>
        <p:txBody>
          <a:bodyPr/>
          <a:lstStyle/>
          <a:p>
            <a:r>
              <a:rPr lang="en-US" b="1" dirty="0">
                <a:solidFill>
                  <a:srgbClr val="133C78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You Need AI You Can Trust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F96EEC6-41D5-0020-F7E0-54CB6BA5C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7" y="1540359"/>
            <a:ext cx="11685816" cy="4816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What If there was a platform </a:t>
            </a:r>
            <a:b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</a:b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that ensures  … </a:t>
            </a:r>
          </a:p>
          <a:p>
            <a:pPr lvl="1"/>
            <a:r>
              <a:rPr lang="en-US" sz="3600" b="1" dirty="0">
                <a:solidFill>
                  <a:srgbClr val="205FA2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Security</a:t>
            </a:r>
          </a:p>
          <a:p>
            <a:pPr lvl="1"/>
            <a:r>
              <a:rPr lang="en-US" sz="3600" b="1" dirty="0">
                <a:solidFill>
                  <a:srgbClr val="C00000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Integrity</a:t>
            </a:r>
          </a:p>
          <a:p>
            <a:pPr lvl="1"/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Accuracy</a:t>
            </a:r>
          </a:p>
          <a:p>
            <a:pPr marL="0" indent="0">
              <a:buNone/>
            </a:pPr>
            <a:endParaRPr lang="en-US" sz="1600" b="1" dirty="0">
              <a:solidFill>
                <a:srgbClr val="8C7C4A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3600" b="1" dirty="0">
                <a:solidFill>
                  <a:srgbClr val="804B1B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Vanguards puts you in control.</a:t>
            </a:r>
          </a:p>
          <a:p>
            <a:pPr lvl="1"/>
            <a:endParaRPr lang="en-US" sz="3600" b="1" dirty="0">
              <a:solidFill>
                <a:srgbClr val="325A30"/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84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98F9-DB9D-C197-7DA9-E911E109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wearing armor&#10;&#10;AI-generated content may be incorrect.">
            <a:extLst>
              <a:ext uri="{FF2B5EF4-FFF2-40B4-BE49-F238E27FC236}">
                <a16:creationId xmlns:a16="http://schemas.microsoft.com/office/drawing/2014/main" id="{4E8194C9-397C-41AD-39F4-2E99DB4030E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87" t="26064" r="4755" b="50365"/>
          <a:stretch>
            <a:fillRect/>
          </a:stretch>
        </p:blipFill>
        <p:spPr>
          <a:xfrm>
            <a:off x="4260893" y="0"/>
            <a:ext cx="7931107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C7B4A-B5A3-DD64-E49B-DB56EA26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65" y="288232"/>
            <a:ext cx="9476874" cy="1325563"/>
          </a:xfrm>
        </p:spPr>
        <p:txBody>
          <a:bodyPr/>
          <a:lstStyle/>
          <a:p>
            <a:r>
              <a:rPr lang="en-US" b="1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Vanguards is...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50F311-78E4-F12B-ACF1-9E3C18430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05" y="4080681"/>
            <a:ext cx="4750497" cy="1924334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True Enterprise-grade Standards</a:t>
            </a:r>
          </a:p>
          <a:p>
            <a:pPr lvl="0"/>
            <a:r>
              <a:rPr lang="en-US" sz="1800" dirty="0"/>
              <a:t>Built-in data validation and accuracy controls</a:t>
            </a:r>
          </a:p>
          <a:p>
            <a:pPr lvl="0"/>
            <a:r>
              <a:rPr lang="en-US" sz="1800" dirty="0"/>
              <a:t>Zero Hallucination Responses</a:t>
            </a:r>
          </a:p>
          <a:p>
            <a:pPr lvl="0"/>
            <a:r>
              <a:rPr lang="en-US" sz="1800" dirty="0"/>
              <a:t>Full audit hooks and chain-of-custody trails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8E597-3BBD-3805-6228-184FF1705655}"/>
              </a:ext>
            </a:extLst>
          </p:cNvPr>
          <p:cNvSpPr txBox="1"/>
          <p:nvPr/>
        </p:nvSpPr>
        <p:spPr>
          <a:xfrm>
            <a:off x="415805" y="1300130"/>
            <a:ext cx="1098339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Not another model.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Not another chatbot. </a:t>
            </a:r>
          </a:p>
          <a:p>
            <a:r>
              <a:rPr lang="en-US" sz="2400" b="1" dirty="0">
                <a:solidFill>
                  <a:srgbClr val="C00000"/>
                </a:solidFill>
              </a:rPr>
              <a:t>Not just an AI wrapper.  </a:t>
            </a:r>
          </a:p>
          <a:p>
            <a:endParaRPr lang="en-US" sz="2400" b="1" dirty="0">
              <a:solidFill>
                <a:srgbClr val="A24444"/>
              </a:solidFill>
            </a:endParaRPr>
          </a:p>
          <a:p>
            <a:r>
              <a:rPr lang="en-US" sz="2800" b="1" i="1" dirty="0">
                <a:solidFill>
                  <a:srgbClr val="205FA2"/>
                </a:solidFill>
              </a:rPr>
              <a:t>It is a secure platform that governs the agents, validates the output, ensures compliance, and </a:t>
            </a:r>
            <a:r>
              <a:rPr lang="en-US" sz="2800" b="1" i="1" u="sng" dirty="0">
                <a:solidFill>
                  <a:srgbClr val="C00000"/>
                </a:solidFill>
              </a:rPr>
              <a:t>keeps you in charge</a:t>
            </a:r>
            <a:r>
              <a:rPr lang="en-US" sz="2800" b="1" i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0B9ED0-0942-AAFC-D3C9-53FA4D4B91B8}"/>
              </a:ext>
            </a:extLst>
          </p:cNvPr>
          <p:cNvSpPr txBox="1">
            <a:spLocks/>
          </p:cNvSpPr>
          <p:nvPr/>
        </p:nvSpPr>
        <p:spPr>
          <a:xfrm>
            <a:off x="6198982" y="4080680"/>
            <a:ext cx="5319917" cy="2231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Works with your existing systems to make AI trustworthy</a:t>
            </a:r>
          </a:p>
          <a:p>
            <a:r>
              <a:rPr lang="en-US" sz="1800" dirty="0"/>
              <a:t>Control over your AI consumption and spend</a:t>
            </a:r>
          </a:p>
          <a:p>
            <a:r>
              <a:rPr lang="en-US" sz="1800" dirty="0"/>
              <a:t>Goes Beyond Industry Best Practices</a:t>
            </a:r>
          </a:p>
          <a:p>
            <a:r>
              <a:rPr lang="en-US" sz="1800" dirty="0"/>
              <a:t>Flexibility - Cloud, edge, and on-prem</a:t>
            </a:r>
          </a:p>
        </p:txBody>
      </p:sp>
    </p:spTree>
    <p:extLst>
      <p:ext uri="{BB962C8B-B14F-4D97-AF65-F5344CB8AC3E}">
        <p14:creationId xmlns:p14="http://schemas.microsoft.com/office/powerpoint/2010/main" val="726306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1CCF-E28F-6D81-2E21-42746D50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5CF0-D1BA-6392-5BD1-4B7B1727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6413"/>
          </a:xfrm>
        </p:spPr>
        <p:txBody>
          <a:bodyPr/>
          <a:lstStyle/>
          <a:p>
            <a:r>
              <a:rPr lang="en-US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Vanguards Work With Your AI Tools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0A5F59-C674-49F0-E730-30261A000B3C}"/>
              </a:ext>
            </a:extLst>
          </p:cNvPr>
          <p:cNvSpPr/>
          <p:nvPr/>
        </p:nvSpPr>
        <p:spPr>
          <a:xfrm>
            <a:off x="997142" y="1917481"/>
            <a:ext cx="4521200" cy="950912"/>
          </a:xfrm>
          <a:prstGeom prst="roundRect">
            <a:avLst/>
          </a:prstGeom>
          <a:solidFill>
            <a:srgbClr val="A7B6C5"/>
          </a:solidFill>
          <a:ln>
            <a:solidFill>
              <a:srgbClr val="A7B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2F4B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07C859-E217-33B5-B75B-9C9F58CD70F8}"/>
              </a:ext>
            </a:extLst>
          </p:cNvPr>
          <p:cNvSpPr/>
          <p:nvPr/>
        </p:nvSpPr>
        <p:spPr>
          <a:xfrm>
            <a:off x="1116190" y="2088137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205F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EEE35F-0836-4FC4-B9D1-17F91E300EB4}"/>
              </a:ext>
            </a:extLst>
          </p:cNvPr>
          <p:cNvSpPr/>
          <p:nvPr/>
        </p:nvSpPr>
        <p:spPr>
          <a:xfrm>
            <a:off x="2629092" y="2088137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550D7F-CA9E-E2CE-800F-2EF5CCD8353A}"/>
              </a:ext>
            </a:extLst>
          </p:cNvPr>
          <p:cNvSpPr/>
          <p:nvPr/>
        </p:nvSpPr>
        <p:spPr>
          <a:xfrm>
            <a:off x="4141995" y="2088137"/>
            <a:ext cx="1257300" cy="609600"/>
          </a:xfrm>
          <a:prstGeom prst="roundRect">
            <a:avLst/>
          </a:prstGeom>
          <a:solidFill>
            <a:srgbClr val="FFFFFF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3378B-8FE1-A5DB-ACAD-C67F0144EF3F}"/>
              </a:ext>
            </a:extLst>
          </p:cNvPr>
          <p:cNvSpPr txBox="1"/>
          <p:nvPr/>
        </p:nvSpPr>
        <p:spPr>
          <a:xfrm>
            <a:off x="997142" y="1419523"/>
            <a:ext cx="429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Vanguards 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B0817-3C85-24EC-17BA-8FFAB5FB280B}"/>
              </a:ext>
            </a:extLst>
          </p:cNvPr>
          <p:cNvSpPr txBox="1"/>
          <p:nvPr/>
        </p:nvSpPr>
        <p:spPr>
          <a:xfrm>
            <a:off x="1116187" y="2208270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12A9B-34BC-8D29-34D4-1842EFAA94D2}"/>
              </a:ext>
            </a:extLst>
          </p:cNvPr>
          <p:cNvSpPr txBox="1"/>
          <p:nvPr/>
        </p:nvSpPr>
        <p:spPr>
          <a:xfrm>
            <a:off x="2629091" y="2208270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74A95-E10A-B934-9D74-2B67A884ABF1}"/>
              </a:ext>
            </a:extLst>
          </p:cNvPr>
          <p:cNvSpPr txBox="1"/>
          <p:nvPr/>
        </p:nvSpPr>
        <p:spPr>
          <a:xfrm>
            <a:off x="4141994" y="2208270"/>
            <a:ext cx="125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Accuracy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942A4E-9EE1-10CC-FA98-F83CDBAB516F}"/>
              </a:ext>
            </a:extLst>
          </p:cNvPr>
          <p:cNvSpPr txBox="1"/>
          <p:nvPr/>
        </p:nvSpPr>
        <p:spPr>
          <a:xfrm>
            <a:off x="451316" y="4771648"/>
            <a:ext cx="540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Works with and Enhances Industry Platforms, Orchestration Tools and LLMs.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B9FFA72-DF09-3BCB-08B7-7793B5F5E9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141063"/>
            <a:ext cx="4864100" cy="15470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A8E7188-FC74-1820-6C26-AC8A9ED3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619" b="44368"/>
          <a:stretch>
            <a:fillRect/>
          </a:stretch>
        </p:blipFill>
        <p:spPr>
          <a:xfrm>
            <a:off x="997142" y="2703570"/>
            <a:ext cx="5255207" cy="596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21B158-5125-6BF0-B7BB-5C3A9E82207D}"/>
              </a:ext>
            </a:extLst>
          </p:cNvPr>
          <p:cNvSpPr txBox="1"/>
          <p:nvPr/>
        </p:nvSpPr>
        <p:spPr>
          <a:xfrm>
            <a:off x="5764639" y="1644237"/>
            <a:ext cx="6198761" cy="186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205FA2"/>
              </a:buClr>
              <a:buFont typeface="+mj-lt"/>
              <a:buAutoNum type="arabicParenR"/>
            </a:pPr>
            <a:r>
              <a:rPr lang="en-US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Inspect &amp; Optimize Agents in Host Platforms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+mj-lt"/>
              <a:buAutoNum type="arabicParenR"/>
            </a:pPr>
            <a:r>
              <a:rPr lang="en-US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Monitors &amp; Logs Agent’s Data Access &amp; Work</a:t>
            </a:r>
          </a:p>
          <a:p>
            <a:pPr marL="342900" indent="-342900">
              <a:lnSpc>
                <a:spcPct val="130000"/>
              </a:lnSpc>
              <a:buClr>
                <a:srgbClr val="13501B"/>
              </a:buClr>
              <a:buFont typeface="+mj-lt"/>
              <a:buAutoNum type="arabicParenR"/>
            </a:pPr>
            <a:r>
              <a:rPr lang="en-US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Inspects Agent Output and Validates Accuracy</a:t>
            </a:r>
          </a:p>
          <a:p>
            <a:pPr marL="342900" indent="-342900">
              <a:lnSpc>
                <a:spcPct val="130000"/>
              </a:lnSpc>
              <a:buClr>
                <a:srgbClr val="804B1B"/>
              </a:buClr>
              <a:buFont typeface="+mj-lt"/>
              <a:buAutoNum type="arabicParenR"/>
            </a:pPr>
            <a:r>
              <a:rPr lang="en-US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Produces final clean output with logs for confidence.</a:t>
            </a:r>
          </a:p>
          <a:p>
            <a:pPr>
              <a:lnSpc>
                <a:spcPct val="130000"/>
              </a:lnSpc>
            </a:pPr>
            <a:endParaRPr lang="en-US" b="1" dirty="0">
              <a:solidFill>
                <a:srgbClr val="30556E"/>
              </a:solidFill>
              <a:effectLst>
                <a:glow rad="228600">
                  <a:srgbClr val="F5F2EB">
                    <a:alpha val="40000"/>
                  </a:srgbClr>
                </a:glow>
              </a:effectLst>
              <a:cs typeface="Biome" panose="020B05030302040208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11CB84-EEDB-63FF-EBB0-7FC5B3F769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27" y="1316968"/>
            <a:ext cx="864324" cy="8643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34FDEC-F54C-6BED-B4D4-3FBC6D1DE164}"/>
              </a:ext>
            </a:extLst>
          </p:cNvPr>
          <p:cNvSpPr txBox="1"/>
          <p:nvPr/>
        </p:nvSpPr>
        <p:spPr>
          <a:xfrm>
            <a:off x="6489702" y="3275602"/>
            <a:ext cx="4298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12F4B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latin typeface="Biome" panose="020B0503030204020804" pitchFamily="34" charset="0"/>
                <a:cs typeface="Biome" panose="020B0503030204020804" pitchFamily="34" charset="0"/>
              </a:rPr>
              <a:t>Powered by Standards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9C04C5-6566-1545-25BB-449CA56A1266}"/>
              </a:ext>
            </a:extLst>
          </p:cNvPr>
          <p:cNvSpPr txBox="1"/>
          <p:nvPr/>
        </p:nvSpPr>
        <p:spPr>
          <a:xfrm>
            <a:off x="5462795" y="3737934"/>
            <a:ext cx="600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000" b="1" dirty="0">
                <a:solidFill>
                  <a:srgbClr val="205FA2"/>
                </a:solidFill>
                <a:effectLst>
                  <a:glow rad="228600">
                    <a:srgbClr val="F5F2EB">
                      <a:alpha val="40000"/>
                    </a:srgbClr>
                  </a:glow>
                </a:effectLst>
                <a:cs typeface="Biome" panose="020B0503030204020804" pitchFamily="34" charset="0"/>
              </a:rPr>
              <a:t>Built on Proven Industry &amp; Government Standards for Operations, Compliance &amp; Audit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1DEDDB4-F222-842D-9764-94D6F0FDF488}"/>
              </a:ext>
            </a:extLst>
          </p:cNvPr>
          <p:cNvSpPr/>
          <p:nvPr/>
        </p:nvSpPr>
        <p:spPr>
          <a:xfrm>
            <a:off x="6096000" y="4570299"/>
            <a:ext cx="5403384" cy="2095500"/>
          </a:xfrm>
          <a:prstGeom prst="roundRect">
            <a:avLst/>
          </a:prstGeom>
          <a:solidFill>
            <a:srgbClr val="E3EFF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A0BBFE-CDC2-A674-347F-1CA7D5415A55}"/>
              </a:ext>
            </a:extLst>
          </p:cNvPr>
          <p:cNvSpPr txBox="1"/>
          <p:nvPr/>
        </p:nvSpPr>
        <p:spPr>
          <a:xfrm>
            <a:off x="6318929" y="4672786"/>
            <a:ext cx="2478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SOX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EU GDPR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HIPPA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CNSSI-1015 (EAM)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CNSSI-1017 (ICAM)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CNSSI-1254 (Risk Framework)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DHHS IVV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NASA IVV Guidelines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NIST 800-37.R2 (Risk Framework)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NIST 1500-18-R2 (Dara Framework)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OMB Data Quality Playbook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Bureau of Justice Statistics Data Quality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DoD Data Strategy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Dept of Health PDDQ Framework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NERC-CIP v5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31242C-E8C6-956C-8833-801E857F34A3}"/>
              </a:ext>
            </a:extLst>
          </p:cNvPr>
          <p:cNvSpPr txBox="1"/>
          <p:nvPr/>
        </p:nvSpPr>
        <p:spPr>
          <a:xfrm>
            <a:off x="8797692" y="4672786"/>
            <a:ext cx="2672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FCSM-20-04 rev 09-2020  (Data Quality)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Federal Zero Trust Data Security Guide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 GSA Section 515 - Data Quality Guidelines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GAO Data Governance v Dec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US OMB 67-FR-8452 (Data Quality)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California DGS 4940.3 ( IV&amp;V Framework(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State of Florida IV&amp;V Methodology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European Commission ESS – Quality Assurance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Uk Gov Data Quality Framework – 3 Dec 2020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IMF-DQAF-2003 (Data Quality)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 World Bank Data Standards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IEEE-STD-610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IEEE-STD-1012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noProof="0" dirty="0"/>
              <a:t>IVVPBOK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b="1" dirty="0"/>
              <a:t>Six Sigma</a:t>
            </a:r>
            <a:endParaRPr lang="en-US" sz="800" b="1" noProof="0" dirty="0"/>
          </a:p>
        </p:txBody>
      </p:sp>
    </p:spTree>
    <p:extLst>
      <p:ext uri="{BB962C8B-B14F-4D97-AF65-F5344CB8AC3E}">
        <p14:creationId xmlns:p14="http://schemas.microsoft.com/office/powerpoint/2010/main" val="390663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1DD2A-7E95-77BA-A3E0-6DAFF444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BBBC3B-41D4-8409-2815-CCFCD19B057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06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Vanguards Value to the Business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1458A-CD2C-F592-CCD0-AFEA1031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325"/>
            <a:ext cx="96139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804B1B"/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</a:rPr>
              <a:t>Vanguards puts you in control of your business.</a:t>
            </a:r>
          </a:p>
          <a:p>
            <a:pPr marL="514350" indent="-514350">
              <a:buAutoNum type="arabicParenR"/>
            </a:pPr>
            <a:endParaRPr lang="en-US" sz="1200" dirty="0"/>
          </a:p>
          <a:p>
            <a:pPr marL="971550" lvl="1" indent="-514350">
              <a:lnSpc>
                <a:spcPct val="150000"/>
              </a:lnSpc>
              <a:buAutoNum type="arabicParenR"/>
            </a:pPr>
            <a:r>
              <a:rPr lang="en-US" sz="2800" dirty="0"/>
              <a:t>Works With Your Existing Tools &amp; Data </a:t>
            </a:r>
          </a:p>
          <a:p>
            <a:pPr marL="971550" lvl="1" indent="-514350">
              <a:lnSpc>
                <a:spcPct val="150000"/>
              </a:lnSpc>
              <a:buAutoNum type="arabicParenR"/>
            </a:pPr>
            <a:r>
              <a:rPr lang="en-US" sz="2800" dirty="0"/>
              <a:t>Applies Proven Processes &amp; Stand</a:t>
            </a:r>
          </a:p>
          <a:p>
            <a:pPr marL="971550" lvl="1" indent="-5143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arenR"/>
            </a:pPr>
            <a:r>
              <a:rPr lang="en-US" sz="2800" dirty="0"/>
              <a:t>Reduces AI Errors</a:t>
            </a:r>
          </a:p>
          <a:p>
            <a:pPr marL="971550" lvl="1" indent="-514350">
              <a:lnSpc>
                <a:spcPct val="100000"/>
              </a:lnSpc>
              <a:spcAft>
                <a:spcPts val="1200"/>
              </a:spcAft>
              <a:buAutoNum type="arabicParenR"/>
            </a:pPr>
            <a:r>
              <a:rPr lang="en-US" sz="2800" dirty="0"/>
              <a:t>Gives You Confidence in Your AI Results </a:t>
            </a:r>
            <a:br>
              <a:rPr lang="en-US" sz="2800" dirty="0"/>
            </a:br>
            <a:r>
              <a:rPr lang="en-US" sz="2800" dirty="0"/>
              <a:t>with Documentation to Support it</a:t>
            </a:r>
          </a:p>
          <a:p>
            <a:pPr marL="971550" lvl="1" indent="-514350">
              <a:lnSpc>
                <a:spcPct val="100000"/>
              </a:lnSpc>
              <a:buAutoNum type="arabicParenR"/>
            </a:pPr>
            <a:r>
              <a:rPr lang="en-US" sz="2800" dirty="0"/>
              <a:t>Helps You Comply with Regulatory &amp; Audit Standards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4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00544-371E-C6B7-0F88-EB83A0934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819A2-0B3F-5AFD-4AF1-C5FB2CEE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04" y="319608"/>
            <a:ext cx="979256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112F4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Go To Market Approach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1C807F-2A66-AF05-6394-776DEC720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04" y="4802862"/>
            <a:ext cx="6770096" cy="70788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205FA2"/>
                </a:solidFill>
              </a:rPr>
              <a:t>GTM empowered by Key Partners</a:t>
            </a:r>
          </a:p>
          <a:p>
            <a:pPr lvl="1"/>
            <a:r>
              <a:rPr lang="en-US" sz="1800" b="1" dirty="0"/>
              <a:t>Tech GTM Experts from Salesforce &amp; Apple</a:t>
            </a:r>
          </a:p>
          <a:p>
            <a:pPr lvl="1"/>
            <a:r>
              <a:rPr lang="en-US" sz="1800" b="1" dirty="0"/>
              <a:t>Risk &amp; Audit Firms Actively Working in Target Industries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1914466-DC7F-B3BE-704A-AC8ED359B223}"/>
              </a:ext>
            </a:extLst>
          </p:cNvPr>
          <p:cNvSpPr txBox="1">
            <a:spLocks/>
          </p:cNvSpPr>
          <p:nvPr/>
        </p:nvSpPr>
        <p:spPr>
          <a:xfrm>
            <a:off x="684804" y="3182481"/>
            <a:ext cx="4718959" cy="162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05FA2"/>
                </a:solidFill>
              </a:rPr>
              <a:t>Multi-Revenue Streams</a:t>
            </a:r>
          </a:p>
          <a:p>
            <a:pPr lvl="1"/>
            <a:r>
              <a:rPr lang="en-US" sz="1800" b="1" dirty="0"/>
              <a:t>Licensing &amp; SaaS</a:t>
            </a:r>
          </a:p>
          <a:p>
            <a:pPr lvl="1"/>
            <a:r>
              <a:rPr lang="en-US" sz="1800" b="1" dirty="0"/>
              <a:t>Integration Partners</a:t>
            </a:r>
          </a:p>
          <a:p>
            <a:pPr lvl="1"/>
            <a:r>
              <a:rPr lang="en-US" sz="1800" b="1" dirty="0"/>
              <a:t>App &amp; Tool Marketplace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FFD246-1B81-4565-C25E-B61C78BE4F00}"/>
              </a:ext>
            </a:extLst>
          </p:cNvPr>
          <p:cNvSpPr txBox="1">
            <a:spLocks/>
          </p:cNvSpPr>
          <p:nvPr/>
        </p:nvSpPr>
        <p:spPr>
          <a:xfrm>
            <a:off x="862125" y="1562100"/>
            <a:ext cx="7075375" cy="1620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05FA2"/>
                </a:solidFill>
              </a:rPr>
              <a:t>Launch Focus on US Regulated Industries</a:t>
            </a:r>
          </a:p>
          <a:p>
            <a:pPr lvl="1"/>
            <a:r>
              <a:rPr lang="en-US" sz="1800" b="1" dirty="0"/>
              <a:t>Proven Markets</a:t>
            </a:r>
          </a:p>
          <a:p>
            <a:pPr lvl="1"/>
            <a:r>
              <a:rPr lang="en-US" sz="1800" b="1" dirty="0"/>
              <a:t>Industry Experience</a:t>
            </a:r>
          </a:p>
          <a:p>
            <a:pPr lvl="1"/>
            <a:r>
              <a:rPr lang="en-US" sz="1800" b="1" dirty="0"/>
              <a:t>Industry Contacts</a:t>
            </a:r>
          </a:p>
        </p:txBody>
      </p:sp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E4197BB2-8583-7DBA-DB8A-CEDAB420FB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13" t="26250" r="15471" b="16505"/>
          <a:stretch/>
        </p:blipFill>
        <p:spPr>
          <a:xfrm>
            <a:off x="9071608" y="1784432"/>
            <a:ext cx="1696693" cy="561392"/>
          </a:xfrm>
          <a:prstGeom prst="rect">
            <a:avLst/>
          </a:prstGeom>
        </p:spPr>
      </p:pic>
      <p:pic>
        <p:nvPicPr>
          <p:cNvPr id="13" name="Picture 12" descr="A close up of a logo&#10;&#10;AI-generated content may be incorrect.">
            <a:extLst>
              <a:ext uri="{FF2B5EF4-FFF2-40B4-BE49-F238E27FC236}">
                <a16:creationId xmlns:a16="http://schemas.microsoft.com/office/drawing/2014/main" id="{DA107A56-3E92-EB95-1947-D12E7E48F6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608" y="1011124"/>
            <a:ext cx="2474501" cy="63260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2622638-312E-9560-D68A-598D67EF297C}"/>
              </a:ext>
            </a:extLst>
          </p:cNvPr>
          <p:cNvGrpSpPr/>
          <p:nvPr/>
        </p:nvGrpSpPr>
        <p:grpSpPr>
          <a:xfrm>
            <a:off x="9071472" y="5072593"/>
            <a:ext cx="1604965" cy="483956"/>
            <a:chOff x="4912672" y="4080959"/>
            <a:chExt cx="1514706" cy="693935"/>
          </a:xfrm>
        </p:grpSpPr>
        <p:pic>
          <p:nvPicPr>
            <p:cNvPr id="15" name="Picture 14" descr="A purple and yellow logo&#10;&#10;AI-generated content may be incorrect.">
              <a:extLst>
                <a:ext uri="{FF2B5EF4-FFF2-40B4-BE49-F238E27FC236}">
                  <a16:creationId xmlns:a16="http://schemas.microsoft.com/office/drawing/2014/main" id="{39110967-2A67-2850-A244-3F2F35821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t="29714" b="28857"/>
            <a:stretch/>
          </p:blipFill>
          <p:spPr>
            <a:xfrm>
              <a:off x="5037674" y="4080959"/>
              <a:ext cx="1273164" cy="5274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A1C05E-5639-8F38-49DC-1A6057D26188}"/>
                </a:ext>
              </a:extLst>
            </p:cNvPr>
            <p:cNvSpPr txBox="1"/>
            <p:nvPr/>
          </p:nvSpPr>
          <p:spPr>
            <a:xfrm>
              <a:off x="4912672" y="4520978"/>
              <a:ext cx="151470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21C7A"/>
                  </a:solidFill>
                </a:rPr>
                <a:t>Innovation Labs</a:t>
              </a:r>
            </a:p>
          </p:txBody>
        </p:sp>
      </p:grpSp>
      <p:pic>
        <p:nvPicPr>
          <p:cNvPr id="18" name="Picture 1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2BC4767-AA66-8C2C-5EAD-3EB8DA6FF5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422" y="4294075"/>
            <a:ext cx="2098746" cy="508787"/>
          </a:xfrm>
          <a:prstGeom prst="rect">
            <a:avLst/>
          </a:prstGeom>
        </p:spPr>
      </p:pic>
      <p:pic>
        <p:nvPicPr>
          <p:cNvPr id="20" name="Picture 19" descr="A logo with a globe and a number&#10;&#10;AI-generated content may be incorrect.">
            <a:extLst>
              <a:ext uri="{FF2B5EF4-FFF2-40B4-BE49-F238E27FC236}">
                <a16:creationId xmlns:a16="http://schemas.microsoft.com/office/drawing/2014/main" id="{AC4938D8-A6FB-4A2B-E729-11FC334F49D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71608" y="2573479"/>
            <a:ext cx="1241750" cy="586921"/>
          </a:xfrm>
          <a:prstGeom prst="rect">
            <a:avLst/>
          </a:prstGeom>
        </p:spPr>
      </p:pic>
      <p:pic>
        <p:nvPicPr>
          <p:cNvPr id="21" name="Picture 20" descr="A logo for a company&#10;&#10;AI-generated content may be incorrect.">
            <a:extLst>
              <a:ext uri="{FF2B5EF4-FFF2-40B4-BE49-F238E27FC236}">
                <a16:creationId xmlns:a16="http://schemas.microsoft.com/office/drawing/2014/main" id="{29FAF77B-13DB-51B9-4765-F1ED792D44A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6176" t="38881" r="5870" b="37536"/>
          <a:stretch>
            <a:fillRect/>
          </a:stretch>
        </p:blipFill>
        <p:spPr>
          <a:xfrm>
            <a:off x="9071472" y="3504364"/>
            <a:ext cx="2031868" cy="5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869</Words>
  <Application>Microsoft Office PowerPoint</Application>
  <PresentationFormat>Widescreen</PresentationFormat>
  <Paragraphs>179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Biome</vt:lpstr>
      <vt:lpstr>Office Theme</vt:lpstr>
      <vt:lpstr>PowerPoint Presentation</vt:lpstr>
      <vt:lpstr>AI Offers Exponential Benefits …  </vt:lpstr>
      <vt:lpstr>But with Exponential Risks… </vt:lpstr>
      <vt:lpstr>The Opportunity</vt:lpstr>
      <vt:lpstr>You Need AI You Can Trust</vt:lpstr>
      <vt:lpstr>Vanguards is...</vt:lpstr>
      <vt:lpstr>Vanguards Work With Your AI Tools</vt:lpstr>
      <vt:lpstr>PowerPoint Presentation</vt:lpstr>
      <vt:lpstr>Go To Market Approach</vt:lpstr>
      <vt:lpstr>Product Roadmap</vt:lpstr>
      <vt:lpstr>The Right Team …</vt:lpstr>
      <vt:lpstr>We Need Your Help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Elkins</dc:creator>
  <cp:lastModifiedBy>Anthony Blow</cp:lastModifiedBy>
  <cp:revision>2</cp:revision>
  <dcterms:created xsi:type="dcterms:W3CDTF">2025-07-13T19:03:41Z</dcterms:created>
  <dcterms:modified xsi:type="dcterms:W3CDTF">2025-07-16T02:22:52Z</dcterms:modified>
</cp:coreProperties>
</file>